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40" r:id="rId1"/>
  </p:sldMasterIdLst>
  <p:notesMasterIdLst>
    <p:notesMasterId r:id="rId32"/>
  </p:notesMasterIdLst>
  <p:handoutMasterIdLst>
    <p:handoutMasterId r:id="rId33"/>
  </p:handoutMasterIdLst>
  <p:sldIdLst>
    <p:sldId id="376" r:id="rId2"/>
    <p:sldId id="316" r:id="rId3"/>
    <p:sldId id="367" r:id="rId4"/>
    <p:sldId id="377" r:id="rId5"/>
    <p:sldId id="366" r:id="rId6"/>
    <p:sldId id="320" r:id="rId7"/>
    <p:sldId id="321" r:id="rId8"/>
    <p:sldId id="322" r:id="rId9"/>
    <p:sldId id="323" r:id="rId10"/>
    <p:sldId id="324" r:id="rId11"/>
    <p:sldId id="333" r:id="rId12"/>
    <p:sldId id="368" r:id="rId13"/>
    <p:sldId id="334" r:id="rId14"/>
    <p:sldId id="325" r:id="rId15"/>
    <p:sldId id="327" r:id="rId16"/>
    <p:sldId id="369" r:id="rId17"/>
    <p:sldId id="339" r:id="rId18"/>
    <p:sldId id="340" r:id="rId19"/>
    <p:sldId id="342" r:id="rId20"/>
    <p:sldId id="343" r:id="rId21"/>
    <p:sldId id="374" r:id="rId22"/>
    <p:sldId id="375" r:id="rId23"/>
    <p:sldId id="370" r:id="rId24"/>
    <p:sldId id="371" r:id="rId25"/>
    <p:sldId id="341" r:id="rId26"/>
    <p:sldId id="346" r:id="rId27"/>
    <p:sldId id="347" r:id="rId28"/>
    <p:sldId id="372" r:id="rId29"/>
    <p:sldId id="373" r:id="rId30"/>
    <p:sldId id="35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72"/>
    <p:restoredTop sz="92912"/>
  </p:normalViewPr>
  <p:slideViewPr>
    <p:cSldViewPr snapToGrid="0" snapToObjects="1">
      <p:cViewPr varScale="1">
        <p:scale>
          <a:sx n="104" d="100"/>
          <a:sy n="104" d="100"/>
        </p:scale>
        <p:origin x="5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1863A-EFDE-0946-B0E0-1A9A3390C1D0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B6832-072F-DD49-95E0-6F03C5F9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6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4D6C5-1E0C-3140-BE91-66B7E9AAE55B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D8898-440C-1F4D-AAA5-1ACECC333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http://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www.beechamresearch.com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article.aspx?id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=4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8898-440C-1F4D-AAA5-1ACECC333AB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4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8898-440C-1F4D-AAA5-1ACECC333AB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44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8898-440C-1F4D-AAA5-1ACECC333AB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0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14/09/2017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S. Ranise - Security &amp; Trust (FBK)</a:t>
            </a:r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nise@fbk.eu" TargetMode="External"/><Relationship Id="rId4" Type="http://schemas.openxmlformats.org/officeDocument/2006/relationships/hyperlink" Target="http://st.fbk.eu/SilvioRanise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055352" cy="3035808"/>
          </a:xfrm>
        </p:spPr>
        <p:txBody>
          <a:bodyPr/>
          <a:lstStyle/>
          <a:p>
            <a:r>
              <a:rPr lang="en-US" sz="6600" dirty="0"/>
              <a:t>Basic security mechanisms</a:t>
            </a:r>
            <a:endParaRPr lang="en-US" sz="6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1061655"/>
          </a:xfrm>
        </p:spPr>
        <p:txBody>
          <a:bodyPr>
            <a:normAutofit/>
          </a:bodyPr>
          <a:lstStyle/>
          <a:p>
            <a:r>
              <a:rPr lang="en-US" dirty="0" smtClean="0"/>
              <a:t>Silvio Ranise – Head of the Security &amp; Trust Research Unit</a:t>
            </a:r>
          </a:p>
          <a:p>
            <a:r>
              <a:rPr lang="en-US" i="1" dirty="0" smtClean="0">
                <a:hlinkClick r:id="rId3"/>
              </a:rPr>
              <a:t>ranise@fbk.eu</a:t>
            </a:r>
            <a:r>
              <a:rPr lang="en-US" i="1" dirty="0" smtClean="0"/>
              <a:t> / </a:t>
            </a:r>
            <a:r>
              <a:rPr lang="en-US" i="1" dirty="0" smtClean="0">
                <a:hlinkClick r:id="rId4"/>
              </a:rPr>
              <a:t>http://st.fbk.eu/SilvioRanise</a:t>
            </a:r>
            <a:r>
              <a:rPr lang="en-US" i="1" dirty="0" smtClean="0"/>
              <a:t> </a:t>
            </a:r>
            <a:endParaRPr lang="en-US" dirty="0" smtClean="0"/>
          </a:p>
        </p:txBody>
      </p:sp>
      <p:pic>
        <p:nvPicPr>
          <p:cNvPr id="1026" name="Picture 2" descr="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5229225"/>
            <a:ext cx="23241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e result for fbk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71" y="5450774"/>
            <a:ext cx="1073849" cy="9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926" y="5153025"/>
            <a:ext cx="27432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195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GB" altLang="x-none" sz="2400" dirty="0" smtClean="0"/>
              <a:t>Change </a:t>
            </a:r>
            <a:r>
              <a:rPr lang="en-GB" altLang="x-none" sz="2400" dirty="0"/>
              <a:t>default </a:t>
            </a:r>
            <a:r>
              <a:rPr lang="en-GB" altLang="x-none" sz="2400" dirty="0" smtClean="0"/>
              <a:t>passwords</a:t>
            </a:r>
            <a:r>
              <a:rPr lang="en-GB" altLang="x-none" sz="2400" i="1" dirty="0" smtClean="0"/>
              <a:t>!</a:t>
            </a:r>
            <a:r>
              <a:rPr lang="en-GB" altLang="x-none" sz="2400" dirty="0" smtClean="0"/>
              <a:t> 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200" dirty="0" smtClean="0"/>
              <a:t>Often </a:t>
            </a:r>
            <a:r>
              <a:rPr lang="en-GB" altLang="x-none" sz="2200" dirty="0"/>
              <a:t>passwords for system accounts have a default </a:t>
            </a:r>
            <a:r>
              <a:rPr lang="en-GB" altLang="x-none" sz="2200" dirty="0" smtClean="0"/>
              <a:t>value (e.g., admin)</a:t>
            </a:r>
            <a:endParaRPr lang="en-GB" altLang="x-none" sz="2000" dirty="0">
              <a:solidFill>
                <a:schemeClr val="accent2"/>
              </a:solidFill>
            </a:endParaRPr>
          </a:p>
          <a:p>
            <a:pPr>
              <a:lnSpc>
                <a:spcPct val="95000"/>
              </a:lnSpc>
              <a:spcBef>
                <a:spcPct val="35000"/>
              </a:spcBef>
            </a:pPr>
            <a:endParaRPr lang="en-GB" altLang="x-none" sz="2400" dirty="0" smtClean="0"/>
          </a:p>
          <a:p>
            <a:pPr>
              <a:lnSpc>
                <a:spcPct val="95000"/>
              </a:lnSpc>
              <a:spcBef>
                <a:spcPct val="35000"/>
              </a:spcBef>
            </a:pPr>
            <a:endParaRPr lang="en-GB" altLang="x-none" sz="2400" dirty="0" smtClean="0"/>
          </a:p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GB" altLang="x-none" sz="2400" dirty="0" smtClean="0"/>
              <a:t>Avoid </a:t>
            </a:r>
            <a:r>
              <a:rPr lang="en-GB" altLang="x-none" sz="2400" dirty="0"/>
              <a:t>guessable passwords: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000" dirty="0"/>
              <a:t>Prescribe a minimal </a:t>
            </a:r>
            <a:r>
              <a:rPr lang="en-GB" altLang="x-none" sz="2000" dirty="0">
                <a:solidFill>
                  <a:schemeClr val="accent2"/>
                </a:solidFill>
              </a:rPr>
              <a:t>password </a:t>
            </a:r>
            <a:r>
              <a:rPr lang="en-GB" altLang="x-none" sz="2000" dirty="0" smtClean="0">
                <a:solidFill>
                  <a:schemeClr val="accent2"/>
                </a:solidFill>
              </a:rPr>
              <a:t>length</a:t>
            </a:r>
            <a:endParaRPr lang="en-GB" altLang="x-none" sz="2000" dirty="0"/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000" dirty="0">
                <a:solidFill>
                  <a:schemeClr val="accent2"/>
                </a:solidFill>
              </a:rPr>
              <a:t>Password format</a:t>
            </a:r>
            <a:r>
              <a:rPr lang="en-GB" altLang="x-none" sz="2000" dirty="0"/>
              <a:t>: mix upper and lower case, include numerical and other non-alphabetical </a:t>
            </a:r>
            <a:r>
              <a:rPr lang="en-GB" altLang="x-none" sz="2000" dirty="0" smtClean="0"/>
              <a:t>symbols</a:t>
            </a:r>
            <a:endParaRPr lang="en-GB" altLang="x-none" sz="2000" dirty="0"/>
          </a:p>
          <a:p>
            <a:pPr lvl="1">
              <a:spcBef>
                <a:spcPct val="35000"/>
              </a:spcBef>
            </a:pPr>
            <a:r>
              <a:rPr lang="en-GB" altLang="x-none" sz="2000" dirty="0"/>
              <a:t>Today on-line dictionaries for almost every language </a:t>
            </a:r>
            <a:r>
              <a:rPr lang="en-GB" altLang="x-none" sz="2000" dirty="0" smtClean="0"/>
              <a:t>exist</a:t>
            </a:r>
            <a:endParaRPr lang="en-GB" altLang="x-none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9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GB" altLang="x-none" sz="2400" dirty="0" smtClean="0"/>
              <a:t>Change </a:t>
            </a:r>
            <a:r>
              <a:rPr lang="en-GB" altLang="x-none" sz="2400" dirty="0"/>
              <a:t>default </a:t>
            </a:r>
            <a:r>
              <a:rPr lang="en-GB" altLang="x-none" sz="2400" dirty="0" smtClean="0"/>
              <a:t>passwords</a:t>
            </a:r>
            <a:r>
              <a:rPr lang="en-GB" altLang="x-none" sz="2400" i="1" dirty="0" smtClean="0"/>
              <a:t>!</a:t>
            </a:r>
            <a:r>
              <a:rPr lang="en-GB" altLang="x-none" sz="2400" dirty="0" smtClean="0"/>
              <a:t> 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200" dirty="0" smtClean="0"/>
              <a:t>Often </a:t>
            </a:r>
            <a:r>
              <a:rPr lang="en-GB" altLang="x-none" sz="2200" dirty="0"/>
              <a:t>passwords for system accounts have a default </a:t>
            </a:r>
            <a:r>
              <a:rPr lang="en-GB" altLang="x-none" sz="2200" dirty="0" smtClean="0"/>
              <a:t>value (e.g., admin)</a:t>
            </a:r>
            <a:endParaRPr lang="en-GB" altLang="x-none" sz="2000" dirty="0">
              <a:solidFill>
                <a:schemeClr val="accent2"/>
              </a:solidFill>
            </a:endParaRPr>
          </a:p>
          <a:p>
            <a:pPr>
              <a:lnSpc>
                <a:spcPct val="95000"/>
              </a:lnSpc>
              <a:spcBef>
                <a:spcPct val="35000"/>
              </a:spcBef>
            </a:pPr>
            <a:endParaRPr lang="en-GB" altLang="x-none" sz="2400" dirty="0" smtClean="0"/>
          </a:p>
          <a:p>
            <a:pPr>
              <a:lnSpc>
                <a:spcPct val="95000"/>
              </a:lnSpc>
              <a:spcBef>
                <a:spcPct val="35000"/>
              </a:spcBef>
            </a:pPr>
            <a:endParaRPr lang="en-GB" altLang="x-none" sz="2400" dirty="0" smtClean="0"/>
          </a:p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GB" altLang="x-none" sz="2400" dirty="0" smtClean="0"/>
              <a:t>Avoid </a:t>
            </a:r>
            <a:r>
              <a:rPr lang="en-GB" altLang="x-none" sz="2400" dirty="0"/>
              <a:t>guessable passwords: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000" dirty="0"/>
              <a:t>Prescribe a minimal </a:t>
            </a:r>
            <a:r>
              <a:rPr lang="en-GB" altLang="x-none" sz="2000" dirty="0">
                <a:solidFill>
                  <a:schemeClr val="accent2"/>
                </a:solidFill>
              </a:rPr>
              <a:t>password </a:t>
            </a:r>
            <a:r>
              <a:rPr lang="en-GB" altLang="x-none" sz="2000" dirty="0" smtClean="0">
                <a:solidFill>
                  <a:schemeClr val="accent2"/>
                </a:solidFill>
              </a:rPr>
              <a:t>length</a:t>
            </a:r>
            <a:endParaRPr lang="en-GB" altLang="x-none" sz="2000" dirty="0"/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000" dirty="0">
                <a:solidFill>
                  <a:schemeClr val="accent2"/>
                </a:solidFill>
              </a:rPr>
              <a:t>Password format</a:t>
            </a:r>
            <a:r>
              <a:rPr lang="en-GB" altLang="x-none" sz="2000" dirty="0"/>
              <a:t>: mix upper and lower case, include numerical and other non-alphabetical </a:t>
            </a:r>
            <a:r>
              <a:rPr lang="en-GB" altLang="x-none" sz="2000" dirty="0" smtClean="0"/>
              <a:t>symbols</a:t>
            </a:r>
            <a:endParaRPr lang="en-GB" altLang="x-none" sz="2000" dirty="0"/>
          </a:p>
          <a:p>
            <a:pPr lvl="1">
              <a:spcBef>
                <a:spcPct val="35000"/>
              </a:spcBef>
            </a:pPr>
            <a:r>
              <a:rPr lang="en-GB" altLang="x-none" sz="2000" dirty="0"/>
              <a:t>Today on-line dictionaries for almost every language </a:t>
            </a:r>
            <a:r>
              <a:rPr lang="en-GB" altLang="x-none" sz="2000" dirty="0" smtClean="0"/>
              <a:t>exist</a:t>
            </a:r>
            <a:endParaRPr lang="en-GB" altLang="x-none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058656" y="1840992"/>
            <a:ext cx="1926336" cy="6217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Obvious?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06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8" descr="ttps://13639-presscdn-0-80-pagely.netdna-ssl.com/wp-content/uploads/2017/01/Worst-password-infographic2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2" y="24384"/>
            <a:ext cx="3176588" cy="678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rai botnet passwo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54" y="936282"/>
            <a:ext cx="571500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5918886" y="0"/>
            <a:ext cx="3793525" cy="923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version of </a:t>
            </a:r>
            <a:r>
              <a:rPr lang="en-US" dirty="0" err="1" smtClean="0"/>
              <a:t>Mirai</a:t>
            </a:r>
            <a:r>
              <a:rPr lang="en-US" dirty="0" smtClean="0"/>
              <a:t> used the following 61 combinations of username and password!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GB" altLang="x-none" sz="2400" dirty="0" smtClean="0"/>
              <a:t>Change </a:t>
            </a:r>
            <a:r>
              <a:rPr lang="en-GB" altLang="x-none" sz="2400" dirty="0"/>
              <a:t>default </a:t>
            </a:r>
            <a:r>
              <a:rPr lang="en-GB" altLang="x-none" sz="2400" dirty="0" smtClean="0"/>
              <a:t>passwords</a:t>
            </a:r>
            <a:r>
              <a:rPr lang="en-GB" altLang="x-none" sz="2400" i="1" dirty="0" smtClean="0"/>
              <a:t>!</a:t>
            </a:r>
            <a:r>
              <a:rPr lang="en-GB" altLang="x-none" sz="2400" dirty="0" smtClean="0"/>
              <a:t> 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200" dirty="0" smtClean="0"/>
              <a:t>Often </a:t>
            </a:r>
            <a:r>
              <a:rPr lang="en-GB" altLang="x-none" sz="2200" dirty="0"/>
              <a:t>passwords for system accounts have a default </a:t>
            </a:r>
            <a:r>
              <a:rPr lang="en-GB" altLang="x-none" sz="2200" dirty="0" smtClean="0"/>
              <a:t>value (e.g., admin)</a:t>
            </a:r>
            <a:endParaRPr lang="en-GB" altLang="x-none" sz="2000" dirty="0">
              <a:solidFill>
                <a:schemeClr val="accent2"/>
              </a:solidFill>
            </a:endParaRPr>
          </a:p>
          <a:p>
            <a:pPr>
              <a:lnSpc>
                <a:spcPct val="95000"/>
              </a:lnSpc>
              <a:spcBef>
                <a:spcPct val="35000"/>
              </a:spcBef>
            </a:pPr>
            <a:endParaRPr lang="en-GB" altLang="x-none" sz="2400" dirty="0" smtClean="0"/>
          </a:p>
          <a:p>
            <a:pPr>
              <a:lnSpc>
                <a:spcPct val="95000"/>
              </a:lnSpc>
              <a:spcBef>
                <a:spcPct val="35000"/>
              </a:spcBef>
            </a:pPr>
            <a:endParaRPr lang="en-GB" altLang="x-none" sz="2400" dirty="0" smtClean="0"/>
          </a:p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GB" altLang="x-none" sz="2400" dirty="0" smtClean="0"/>
              <a:t>Avoid </a:t>
            </a:r>
            <a:r>
              <a:rPr lang="en-GB" altLang="x-none" sz="2400" dirty="0"/>
              <a:t>guessable passwords: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000" dirty="0"/>
              <a:t>Prescribe a minimal </a:t>
            </a:r>
            <a:r>
              <a:rPr lang="en-GB" altLang="x-none" sz="2000" dirty="0">
                <a:solidFill>
                  <a:schemeClr val="accent2"/>
                </a:solidFill>
              </a:rPr>
              <a:t>password </a:t>
            </a:r>
            <a:r>
              <a:rPr lang="en-GB" altLang="x-none" sz="2000" dirty="0" smtClean="0">
                <a:solidFill>
                  <a:schemeClr val="accent2"/>
                </a:solidFill>
              </a:rPr>
              <a:t>length</a:t>
            </a:r>
            <a:endParaRPr lang="en-GB" altLang="x-none" sz="2000" dirty="0"/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000" dirty="0">
                <a:solidFill>
                  <a:schemeClr val="accent2"/>
                </a:solidFill>
              </a:rPr>
              <a:t>Password format</a:t>
            </a:r>
            <a:r>
              <a:rPr lang="en-GB" altLang="x-none" sz="2000" dirty="0"/>
              <a:t>: mix upper and lower case, include numerical and other non-alphabetical </a:t>
            </a:r>
            <a:r>
              <a:rPr lang="en-GB" altLang="x-none" sz="2000" dirty="0" smtClean="0"/>
              <a:t>symbols</a:t>
            </a:r>
            <a:endParaRPr lang="en-GB" altLang="x-none" sz="2000" dirty="0"/>
          </a:p>
          <a:p>
            <a:pPr lvl="1">
              <a:spcBef>
                <a:spcPct val="35000"/>
              </a:spcBef>
            </a:pPr>
            <a:r>
              <a:rPr lang="en-GB" altLang="x-none" sz="2000" dirty="0"/>
              <a:t>Today on-line dictionaries for almost every language </a:t>
            </a:r>
            <a:r>
              <a:rPr lang="en-GB" altLang="x-none" sz="2000" dirty="0" smtClean="0"/>
              <a:t>exist</a:t>
            </a:r>
            <a:endParaRPr lang="en-GB" altLang="x-none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678" y="1512992"/>
            <a:ext cx="5588068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0" dirty="0" smtClean="0"/>
              <a:t>Not so obvious!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6946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GB" altLang="x-none" sz="2400" dirty="0" smtClean="0"/>
              <a:t>Change </a:t>
            </a:r>
            <a:r>
              <a:rPr lang="en-GB" altLang="x-none" sz="2400" dirty="0"/>
              <a:t>default </a:t>
            </a:r>
            <a:r>
              <a:rPr lang="en-GB" altLang="x-none" sz="2400" dirty="0" smtClean="0"/>
              <a:t>passwords</a:t>
            </a:r>
            <a:r>
              <a:rPr lang="en-GB" altLang="x-none" sz="2400" i="1" dirty="0" smtClean="0"/>
              <a:t>!</a:t>
            </a:r>
            <a:r>
              <a:rPr lang="en-GB" altLang="x-none" sz="2400" dirty="0" smtClean="0"/>
              <a:t> 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200" dirty="0" smtClean="0"/>
              <a:t>Often </a:t>
            </a:r>
            <a:r>
              <a:rPr lang="en-GB" altLang="x-none" sz="2200" dirty="0"/>
              <a:t>passwords for system accounts have a default </a:t>
            </a:r>
            <a:r>
              <a:rPr lang="en-GB" altLang="x-none" sz="2200" dirty="0" smtClean="0"/>
              <a:t>value (e.g., admin)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endParaRPr lang="en-GB" altLang="x-none" sz="2200" dirty="0">
              <a:solidFill>
                <a:schemeClr val="accent2"/>
              </a:solidFill>
            </a:endParaRP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endParaRPr lang="en-GB" altLang="x-none" sz="2000" dirty="0">
              <a:solidFill>
                <a:schemeClr val="accent2"/>
              </a:solidFill>
            </a:endParaRPr>
          </a:p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GB" altLang="x-none" sz="2400" dirty="0"/>
              <a:t>Avoid guessable passwords: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000" dirty="0"/>
              <a:t>Prescribe a minimal </a:t>
            </a:r>
            <a:r>
              <a:rPr lang="en-GB" altLang="x-none" sz="2000" dirty="0">
                <a:solidFill>
                  <a:schemeClr val="accent2"/>
                </a:solidFill>
              </a:rPr>
              <a:t>password </a:t>
            </a:r>
            <a:r>
              <a:rPr lang="en-GB" altLang="x-none" sz="2000" dirty="0" smtClean="0">
                <a:solidFill>
                  <a:schemeClr val="accent2"/>
                </a:solidFill>
              </a:rPr>
              <a:t>length</a:t>
            </a:r>
            <a:endParaRPr lang="en-GB" altLang="x-none" sz="2000" dirty="0"/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000" dirty="0">
                <a:solidFill>
                  <a:schemeClr val="accent2"/>
                </a:solidFill>
              </a:rPr>
              <a:t>Password format</a:t>
            </a:r>
            <a:r>
              <a:rPr lang="en-GB" altLang="x-none" sz="2000" dirty="0"/>
              <a:t>: mix upper and lower case, include numerical and other non-alphabetical </a:t>
            </a:r>
            <a:r>
              <a:rPr lang="en-GB" altLang="x-none" sz="2000" dirty="0" smtClean="0"/>
              <a:t>symbols</a:t>
            </a:r>
            <a:endParaRPr lang="en-GB" altLang="x-none" sz="2000" dirty="0"/>
          </a:p>
          <a:p>
            <a:pPr lvl="1">
              <a:spcBef>
                <a:spcPct val="35000"/>
              </a:spcBef>
            </a:pPr>
            <a:r>
              <a:rPr lang="en-GB" altLang="x-none" sz="2000" dirty="0"/>
              <a:t>Today on-line dictionaries for almost every language </a:t>
            </a:r>
            <a:r>
              <a:rPr lang="en-GB" altLang="x-none" sz="2000" dirty="0" smtClean="0"/>
              <a:t>exist</a:t>
            </a:r>
            <a:endParaRPr lang="en-GB" altLang="x-none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046300" y="3966354"/>
            <a:ext cx="1926336" cy="6217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Effective?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08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749"/>
            <a:ext cx="12192000" cy="44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GB" altLang="x-none" sz="2400" dirty="0" smtClean="0"/>
              <a:t>Change </a:t>
            </a:r>
            <a:r>
              <a:rPr lang="en-GB" altLang="x-none" sz="2400" dirty="0"/>
              <a:t>default </a:t>
            </a:r>
            <a:r>
              <a:rPr lang="en-GB" altLang="x-none" sz="2400" dirty="0" smtClean="0"/>
              <a:t>passwords</a:t>
            </a:r>
            <a:r>
              <a:rPr lang="en-GB" altLang="x-none" sz="2400" i="1" dirty="0" smtClean="0"/>
              <a:t>!</a:t>
            </a:r>
            <a:r>
              <a:rPr lang="en-GB" altLang="x-none" sz="2400" dirty="0" smtClean="0"/>
              <a:t> 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200" dirty="0" smtClean="0"/>
              <a:t>Often </a:t>
            </a:r>
            <a:r>
              <a:rPr lang="en-GB" altLang="x-none" sz="2200" dirty="0"/>
              <a:t>passwords for system accounts have a default </a:t>
            </a:r>
            <a:r>
              <a:rPr lang="en-GB" altLang="x-none" sz="2200" dirty="0" smtClean="0"/>
              <a:t>value (e.g., admin)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endParaRPr lang="en-GB" altLang="x-none" sz="2200" dirty="0">
              <a:solidFill>
                <a:schemeClr val="accent2"/>
              </a:solidFill>
            </a:endParaRP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endParaRPr lang="en-GB" altLang="x-none" sz="2000" dirty="0">
              <a:solidFill>
                <a:schemeClr val="accent2"/>
              </a:solidFill>
            </a:endParaRPr>
          </a:p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GB" altLang="x-none" sz="2400" dirty="0"/>
              <a:t>Avoid guessable passwords:</a:t>
            </a:r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000" dirty="0"/>
              <a:t>Prescribe a minimal </a:t>
            </a:r>
            <a:r>
              <a:rPr lang="en-GB" altLang="x-none" sz="2000" dirty="0">
                <a:solidFill>
                  <a:schemeClr val="accent2"/>
                </a:solidFill>
              </a:rPr>
              <a:t>password </a:t>
            </a:r>
            <a:r>
              <a:rPr lang="en-GB" altLang="x-none" sz="2000" dirty="0" smtClean="0">
                <a:solidFill>
                  <a:schemeClr val="accent2"/>
                </a:solidFill>
              </a:rPr>
              <a:t>length</a:t>
            </a:r>
            <a:endParaRPr lang="en-GB" altLang="x-none" sz="2000" dirty="0"/>
          </a:p>
          <a:p>
            <a:pPr lvl="1">
              <a:lnSpc>
                <a:spcPct val="95000"/>
              </a:lnSpc>
              <a:spcBef>
                <a:spcPct val="35000"/>
              </a:spcBef>
            </a:pPr>
            <a:r>
              <a:rPr lang="en-GB" altLang="x-none" sz="2000" dirty="0">
                <a:solidFill>
                  <a:schemeClr val="accent2"/>
                </a:solidFill>
              </a:rPr>
              <a:t>Password format</a:t>
            </a:r>
            <a:r>
              <a:rPr lang="en-GB" altLang="x-none" sz="2000" dirty="0"/>
              <a:t>: mix upper and lower case, include numerical and other non-alphabetical </a:t>
            </a:r>
            <a:r>
              <a:rPr lang="en-GB" altLang="x-none" sz="2000" dirty="0" smtClean="0"/>
              <a:t>symbols</a:t>
            </a:r>
            <a:endParaRPr lang="en-GB" altLang="x-none" sz="2000" dirty="0"/>
          </a:p>
          <a:p>
            <a:pPr lvl="1">
              <a:spcBef>
                <a:spcPct val="35000"/>
              </a:spcBef>
            </a:pPr>
            <a:r>
              <a:rPr lang="en-GB" altLang="x-none" sz="2000" dirty="0"/>
              <a:t>Today on-line dictionaries for almost every language </a:t>
            </a:r>
            <a:r>
              <a:rPr lang="en-GB" altLang="x-none" sz="2000" dirty="0" smtClean="0"/>
              <a:t>exist</a:t>
            </a:r>
            <a:endParaRPr lang="en-GB" altLang="x-none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18910" y="4453248"/>
            <a:ext cx="4275338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0" dirty="0" smtClean="0"/>
              <a:t>Not really!!!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0674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dirty="0" smtClean="0"/>
              <a:t>technical mitigations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/>
              <a:t>Operating system maintains a file with user names and passwords</a:t>
            </a:r>
          </a:p>
          <a:p>
            <a:endParaRPr lang="en-GB" dirty="0" smtClean="0"/>
          </a:p>
          <a:p>
            <a:r>
              <a:rPr lang="en-GB" dirty="0" smtClean="0"/>
              <a:t>Attacker </a:t>
            </a:r>
            <a:r>
              <a:rPr lang="en-GB" dirty="0"/>
              <a:t>could try to compromise the confidentiality </a:t>
            </a:r>
            <a:r>
              <a:rPr lang="en-GB" dirty="0" smtClean="0"/>
              <a:t>/ </a:t>
            </a:r>
            <a:r>
              <a:rPr lang="en-GB" dirty="0"/>
              <a:t>integrity of </a:t>
            </a:r>
            <a:r>
              <a:rPr lang="en-GB" dirty="0" smtClean="0"/>
              <a:t>password file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Options </a:t>
            </a:r>
            <a:r>
              <a:rPr lang="en-GB" dirty="0"/>
              <a:t>for protecting the password file:</a:t>
            </a:r>
          </a:p>
          <a:p>
            <a:pPr lvl="1"/>
            <a:r>
              <a:rPr lang="en-GB" b="1" dirty="0"/>
              <a:t>cryptographic </a:t>
            </a:r>
            <a:r>
              <a:rPr lang="en-GB" b="1" dirty="0" smtClean="0"/>
              <a:t>protection</a:t>
            </a:r>
            <a:endParaRPr lang="en-GB" b="1" dirty="0"/>
          </a:p>
          <a:p>
            <a:pPr lvl="1"/>
            <a:r>
              <a:rPr lang="en-GB" b="1" dirty="0"/>
              <a:t>access control </a:t>
            </a:r>
            <a:r>
              <a:rPr lang="en-GB" dirty="0"/>
              <a:t>enforced by the operating </a:t>
            </a:r>
            <a:r>
              <a:rPr lang="en-GB" dirty="0" smtClean="0"/>
              <a:t>system</a:t>
            </a:r>
            <a:endParaRPr lang="en-GB" dirty="0"/>
          </a:p>
          <a:p>
            <a:pPr lvl="1"/>
            <a:r>
              <a:rPr lang="en-GB" dirty="0"/>
              <a:t>combination of cryptographic protection and access control, possibly with further measures to slow down dictionary </a:t>
            </a:r>
            <a:r>
              <a:rPr lang="en-GB" dirty="0" smtClean="0"/>
              <a:t>attacks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6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97548"/>
            <a:ext cx="10058400" cy="1609344"/>
          </a:xfrm>
        </p:spPr>
        <p:txBody>
          <a:bodyPr/>
          <a:lstStyle/>
          <a:p>
            <a:r>
              <a:rPr lang="en-US" smtClean="0"/>
              <a:t>Cryptographic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00225"/>
            <a:ext cx="10058400" cy="4371975"/>
          </a:xfrm>
        </p:spPr>
        <p:txBody>
          <a:bodyPr>
            <a:normAutofit/>
          </a:bodyPr>
          <a:lstStyle/>
          <a:p>
            <a:pPr>
              <a:spcBef>
                <a:spcPct val="35000"/>
              </a:spcBef>
            </a:pPr>
            <a:r>
              <a:rPr lang="en-GB" altLang="x-none" sz="2400" dirty="0" smtClean="0"/>
              <a:t>Cryptographic hash function = a 1-way </a:t>
            </a:r>
            <a:r>
              <a:rPr lang="en-GB" altLang="x-none" sz="2400" dirty="0"/>
              <a:t>function </a:t>
            </a:r>
            <a:r>
              <a:rPr lang="en-GB" altLang="x-none" sz="2400" i="1" dirty="0">
                <a:solidFill>
                  <a:schemeClr val="accent2"/>
                </a:solidFill>
              </a:rPr>
              <a:t>f </a:t>
            </a:r>
            <a:r>
              <a:rPr lang="en-GB" altLang="x-none" sz="2400" dirty="0"/>
              <a:t>is a function that is relatively easy to compute but hard to </a:t>
            </a:r>
            <a:r>
              <a:rPr lang="en-GB" altLang="x-none" sz="2400" dirty="0" smtClean="0"/>
              <a:t>reverse, i.e. </a:t>
            </a:r>
            <a:endParaRPr lang="en-GB" altLang="x-none" sz="2400" dirty="0"/>
          </a:p>
          <a:p>
            <a:pPr lvl="1">
              <a:spcBef>
                <a:spcPct val="35000"/>
              </a:spcBef>
            </a:pPr>
            <a:r>
              <a:rPr lang="en-GB" altLang="x-none" sz="2000" dirty="0"/>
              <a:t>Given an input </a:t>
            </a:r>
            <a:r>
              <a:rPr lang="en-GB" altLang="x-none" sz="2000" i="1" dirty="0">
                <a:solidFill>
                  <a:schemeClr val="accent2"/>
                </a:solidFill>
              </a:rPr>
              <a:t>x</a:t>
            </a:r>
            <a:r>
              <a:rPr lang="en-GB" altLang="x-none" sz="2000" dirty="0"/>
              <a:t> it is easy to compute </a:t>
            </a:r>
            <a:r>
              <a:rPr lang="en-GB" altLang="x-none" sz="2000" i="1" dirty="0">
                <a:solidFill>
                  <a:schemeClr val="accent2"/>
                </a:solidFill>
              </a:rPr>
              <a:t>f</a:t>
            </a:r>
            <a:r>
              <a:rPr lang="en-GB" altLang="x-none" sz="2000" dirty="0">
                <a:solidFill>
                  <a:schemeClr val="accent2"/>
                </a:solidFill>
              </a:rPr>
              <a:t>(</a:t>
            </a:r>
            <a:r>
              <a:rPr lang="en-GB" altLang="x-none" sz="2000" i="1" dirty="0">
                <a:solidFill>
                  <a:schemeClr val="accent2"/>
                </a:solidFill>
              </a:rPr>
              <a:t>x</a:t>
            </a:r>
            <a:r>
              <a:rPr lang="en-GB" altLang="x-none" sz="2000" dirty="0">
                <a:solidFill>
                  <a:schemeClr val="accent2"/>
                </a:solidFill>
              </a:rPr>
              <a:t>)</a:t>
            </a:r>
            <a:r>
              <a:rPr lang="en-GB" altLang="x-none" sz="2000" dirty="0"/>
              <a:t>, but given an output </a:t>
            </a:r>
            <a:r>
              <a:rPr lang="en-GB" altLang="x-none" sz="2000" i="1" dirty="0">
                <a:solidFill>
                  <a:schemeClr val="accent2"/>
                </a:solidFill>
              </a:rPr>
              <a:t>y</a:t>
            </a:r>
            <a:r>
              <a:rPr lang="en-GB" altLang="x-none" sz="2000" dirty="0"/>
              <a:t> it is hard to find </a:t>
            </a:r>
            <a:r>
              <a:rPr lang="en-GB" altLang="x-none" sz="2000" i="1" dirty="0">
                <a:solidFill>
                  <a:schemeClr val="accent2"/>
                </a:solidFill>
              </a:rPr>
              <a:t>x</a:t>
            </a:r>
            <a:r>
              <a:rPr lang="en-GB" altLang="x-none" sz="2000" dirty="0"/>
              <a:t> so that</a:t>
            </a:r>
            <a:r>
              <a:rPr lang="en-GB" altLang="x-none" sz="2000" i="1" dirty="0"/>
              <a:t> </a:t>
            </a:r>
            <a:r>
              <a:rPr lang="en-GB" altLang="x-none" sz="2000" i="1" dirty="0">
                <a:solidFill>
                  <a:schemeClr val="accent2"/>
                </a:solidFill>
              </a:rPr>
              <a:t>y</a:t>
            </a:r>
            <a:r>
              <a:rPr lang="en-GB" altLang="x-none" sz="2000" dirty="0">
                <a:solidFill>
                  <a:schemeClr val="accent2"/>
                </a:solidFill>
              </a:rPr>
              <a:t> = </a:t>
            </a:r>
            <a:r>
              <a:rPr lang="en-GB" altLang="x-none" sz="2000" i="1" dirty="0">
                <a:solidFill>
                  <a:schemeClr val="accent2"/>
                </a:solidFill>
              </a:rPr>
              <a:t>f</a:t>
            </a:r>
            <a:r>
              <a:rPr lang="en-GB" altLang="x-none" sz="2000" dirty="0">
                <a:solidFill>
                  <a:schemeClr val="accent2"/>
                </a:solidFill>
              </a:rPr>
              <a:t>(</a:t>
            </a:r>
            <a:r>
              <a:rPr lang="en-GB" altLang="x-none" sz="2000" i="1" dirty="0">
                <a:solidFill>
                  <a:schemeClr val="accent2"/>
                </a:solidFill>
              </a:rPr>
              <a:t>x</a:t>
            </a:r>
            <a:r>
              <a:rPr lang="en-GB" altLang="x-none" sz="2000" dirty="0">
                <a:solidFill>
                  <a:schemeClr val="accent2"/>
                </a:solidFill>
              </a:rPr>
              <a:t>)</a:t>
            </a:r>
            <a:r>
              <a:rPr lang="en-GB" altLang="x-none" sz="2000" dirty="0"/>
              <a:t> </a:t>
            </a:r>
          </a:p>
          <a:p>
            <a:pPr>
              <a:spcBef>
                <a:spcPct val="35000"/>
              </a:spcBef>
            </a:pPr>
            <a:endParaRPr lang="en-GB" altLang="x-none" sz="2400" dirty="0" smtClean="0"/>
          </a:p>
          <a:p>
            <a:pPr>
              <a:spcBef>
                <a:spcPct val="35000"/>
              </a:spcBef>
            </a:pPr>
            <a:r>
              <a:rPr lang="en-GB" altLang="x-none" sz="2400" dirty="0" smtClean="0"/>
              <a:t>Instead </a:t>
            </a:r>
            <a:r>
              <a:rPr lang="en-GB" altLang="x-none" sz="2400" dirty="0"/>
              <a:t>of the password </a:t>
            </a:r>
            <a:r>
              <a:rPr lang="en-GB" altLang="x-none" sz="2400" i="1" dirty="0">
                <a:solidFill>
                  <a:schemeClr val="accent2"/>
                </a:solidFill>
              </a:rPr>
              <a:t>x</a:t>
            </a:r>
            <a:r>
              <a:rPr lang="en-GB" altLang="x-none" sz="2400" dirty="0"/>
              <a:t>, the value </a:t>
            </a:r>
            <a:r>
              <a:rPr lang="en-GB" altLang="x-none" sz="2400" i="1" dirty="0">
                <a:solidFill>
                  <a:schemeClr val="accent2"/>
                </a:solidFill>
              </a:rPr>
              <a:t>f</a:t>
            </a:r>
            <a:r>
              <a:rPr lang="en-GB" altLang="x-none" sz="2400" dirty="0">
                <a:solidFill>
                  <a:schemeClr val="accent2"/>
                </a:solidFill>
              </a:rPr>
              <a:t>(</a:t>
            </a:r>
            <a:r>
              <a:rPr lang="en-GB" altLang="x-none" sz="2400" i="1" dirty="0">
                <a:solidFill>
                  <a:schemeClr val="accent2"/>
                </a:solidFill>
              </a:rPr>
              <a:t>x</a:t>
            </a:r>
            <a:r>
              <a:rPr lang="en-GB" altLang="x-none" sz="2400" dirty="0">
                <a:solidFill>
                  <a:schemeClr val="accent2"/>
                </a:solidFill>
              </a:rPr>
              <a:t>)</a:t>
            </a:r>
            <a:r>
              <a:rPr lang="en-GB" altLang="x-none" sz="2400" dirty="0"/>
              <a:t> is stored in the password file; when a user logs in entering a password </a:t>
            </a:r>
            <a:r>
              <a:rPr lang="en-GB" altLang="x-none" sz="2400" i="1" dirty="0">
                <a:solidFill>
                  <a:schemeClr val="accent2"/>
                </a:solidFill>
              </a:rPr>
              <a:t>x’</a:t>
            </a:r>
            <a:r>
              <a:rPr lang="en-GB" altLang="x-none" sz="2400" dirty="0"/>
              <a:t>, the system applies the one-way function </a:t>
            </a:r>
            <a:r>
              <a:rPr lang="en-GB" altLang="x-none" sz="2400" i="1" dirty="0">
                <a:solidFill>
                  <a:schemeClr val="accent2"/>
                </a:solidFill>
              </a:rPr>
              <a:t>f </a:t>
            </a:r>
            <a:r>
              <a:rPr lang="en-GB" altLang="x-none" sz="2400" dirty="0"/>
              <a:t>and compares </a:t>
            </a:r>
            <a:r>
              <a:rPr lang="en-GB" altLang="x-none" sz="2400" i="1" dirty="0">
                <a:solidFill>
                  <a:schemeClr val="accent2"/>
                </a:solidFill>
              </a:rPr>
              <a:t>f</a:t>
            </a:r>
            <a:r>
              <a:rPr lang="en-GB" altLang="x-none" sz="2400" dirty="0">
                <a:solidFill>
                  <a:schemeClr val="accent2"/>
                </a:solidFill>
              </a:rPr>
              <a:t>(</a:t>
            </a:r>
            <a:r>
              <a:rPr lang="en-GB" altLang="x-none" sz="2400" i="1" dirty="0">
                <a:solidFill>
                  <a:schemeClr val="accent2"/>
                </a:solidFill>
              </a:rPr>
              <a:t>x’</a:t>
            </a:r>
            <a:r>
              <a:rPr lang="en-GB" altLang="x-none" sz="2400" dirty="0">
                <a:solidFill>
                  <a:schemeClr val="accent2"/>
                </a:solidFill>
              </a:rPr>
              <a:t>)</a:t>
            </a:r>
            <a:r>
              <a:rPr lang="en-GB" altLang="x-none" sz="2400" dirty="0"/>
              <a:t> with the expected value </a:t>
            </a:r>
            <a:r>
              <a:rPr lang="en-GB" altLang="x-none" sz="2400" i="1" dirty="0">
                <a:solidFill>
                  <a:schemeClr val="accent2"/>
                </a:solidFill>
              </a:rPr>
              <a:t>f</a:t>
            </a:r>
            <a:r>
              <a:rPr lang="en-GB" altLang="x-none" sz="2400" dirty="0">
                <a:solidFill>
                  <a:schemeClr val="accent2"/>
                </a:solidFill>
              </a:rPr>
              <a:t>(</a:t>
            </a:r>
            <a:r>
              <a:rPr lang="en-GB" altLang="x-none" sz="2400" i="1" dirty="0">
                <a:solidFill>
                  <a:schemeClr val="accent2"/>
                </a:solidFill>
              </a:rPr>
              <a:t>x</a:t>
            </a:r>
            <a:r>
              <a:rPr lang="en-GB" altLang="x-none" sz="2400" dirty="0" smtClean="0">
                <a:solidFill>
                  <a:schemeClr val="accent2"/>
                </a:solidFill>
              </a:rPr>
              <a:t>)</a:t>
            </a:r>
            <a:endParaRPr lang="en-GB" altLang="x-none" sz="2400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97548"/>
            <a:ext cx="10058400" cy="1609344"/>
          </a:xfrm>
        </p:spPr>
        <p:txBody>
          <a:bodyPr/>
          <a:lstStyle/>
          <a:p>
            <a:r>
              <a:rPr lang="en-US" smtClean="0"/>
              <a:t>Cryptographic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00225"/>
            <a:ext cx="10058400" cy="4371975"/>
          </a:xfrm>
        </p:spPr>
        <p:txBody>
          <a:bodyPr>
            <a:normAutofit/>
          </a:bodyPr>
          <a:lstStyle/>
          <a:p>
            <a:pPr>
              <a:spcBef>
                <a:spcPct val="35000"/>
              </a:spcBef>
            </a:pPr>
            <a:r>
              <a:rPr lang="en-GB" altLang="x-none" sz="2400" dirty="0" smtClean="0"/>
              <a:t>Cryptographic hash function = a 1-way </a:t>
            </a:r>
            <a:r>
              <a:rPr lang="en-GB" altLang="x-none" sz="2400" dirty="0"/>
              <a:t>function </a:t>
            </a:r>
            <a:r>
              <a:rPr lang="en-GB" altLang="x-none" sz="2400" i="1" dirty="0">
                <a:solidFill>
                  <a:schemeClr val="accent2"/>
                </a:solidFill>
              </a:rPr>
              <a:t>f </a:t>
            </a:r>
            <a:r>
              <a:rPr lang="en-GB" altLang="x-none" sz="2400" dirty="0"/>
              <a:t>is a function that is relatively easy to compute but hard to </a:t>
            </a:r>
            <a:r>
              <a:rPr lang="en-GB" altLang="x-none" sz="2400" dirty="0" smtClean="0"/>
              <a:t>reverse, i.e. </a:t>
            </a:r>
            <a:endParaRPr lang="en-GB" altLang="x-none" sz="2400" dirty="0"/>
          </a:p>
          <a:p>
            <a:pPr lvl="1">
              <a:spcBef>
                <a:spcPct val="35000"/>
              </a:spcBef>
            </a:pPr>
            <a:r>
              <a:rPr lang="en-GB" altLang="x-none" sz="2000" dirty="0"/>
              <a:t>Given an input </a:t>
            </a:r>
            <a:r>
              <a:rPr lang="en-GB" altLang="x-none" sz="2000" i="1" dirty="0">
                <a:solidFill>
                  <a:schemeClr val="accent2"/>
                </a:solidFill>
              </a:rPr>
              <a:t>x</a:t>
            </a:r>
            <a:r>
              <a:rPr lang="en-GB" altLang="x-none" sz="2000" dirty="0"/>
              <a:t> it is easy to compute </a:t>
            </a:r>
            <a:r>
              <a:rPr lang="en-GB" altLang="x-none" sz="2000" i="1" dirty="0">
                <a:solidFill>
                  <a:schemeClr val="accent2"/>
                </a:solidFill>
              </a:rPr>
              <a:t>f</a:t>
            </a:r>
            <a:r>
              <a:rPr lang="en-GB" altLang="x-none" sz="2000" dirty="0">
                <a:solidFill>
                  <a:schemeClr val="accent2"/>
                </a:solidFill>
              </a:rPr>
              <a:t>(</a:t>
            </a:r>
            <a:r>
              <a:rPr lang="en-GB" altLang="x-none" sz="2000" i="1" dirty="0">
                <a:solidFill>
                  <a:schemeClr val="accent2"/>
                </a:solidFill>
              </a:rPr>
              <a:t>x</a:t>
            </a:r>
            <a:r>
              <a:rPr lang="en-GB" altLang="x-none" sz="2000" dirty="0">
                <a:solidFill>
                  <a:schemeClr val="accent2"/>
                </a:solidFill>
              </a:rPr>
              <a:t>)</a:t>
            </a:r>
            <a:r>
              <a:rPr lang="en-GB" altLang="x-none" sz="2000" dirty="0"/>
              <a:t>, but given an output </a:t>
            </a:r>
            <a:r>
              <a:rPr lang="en-GB" altLang="x-none" sz="2000" i="1" dirty="0">
                <a:solidFill>
                  <a:schemeClr val="accent2"/>
                </a:solidFill>
              </a:rPr>
              <a:t>y</a:t>
            </a:r>
            <a:r>
              <a:rPr lang="en-GB" altLang="x-none" sz="2000" dirty="0"/>
              <a:t> it is hard to find </a:t>
            </a:r>
            <a:r>
              <a:rPr lang="en-GB" altLang="x-none" sz="2000" i="1" dirty="0">
                <a:solidFill>
                  <a:schemeClr val="accent2"/>
                </a:solidFill>
              </a:rPr>
              <a:t>x</a:t>
            </a:r>
            <a:r>
              <a:rPr lang="en-GB" altLang="x-none" sz="2000" dirty="0"/>
              <a:t> so that</a:t>
            </a:r>
            <a:r>
              <a:rPr lang="en-GB" altLang="x-none" sz="2000" i="1" dirty="0"/>
              <a:t> </a:t>
            </a:r>
            <a:r>
              <a:rPr lang="en-GB" altLang="x-none" sz="2000" i="1" dirty="0">
                <a:solidFill>
                  <a:schemeClr val="accent2"/>
                </a:solidFill>
              </a:rPr>
              <a:t>y</a:t>
            </a:r>
            <a:r>
              <a:rPr lang="en-GB" altLang="x-none" sz="2000" dirty="0">
                <a:solidFill>
                  <a:schemeClr val="accent2"/>
                </a:solidFill>
              </a:rPr>
              <a:t> = </a:t>
            </a:r>
            <a:r>
              <a:rPr lang="en-GB" altLang="x-none" sz="2000" i="1" dirty="0">
                <a:solidFill>
                  <a:schemeClr val="accent2"/>
                </a:solidFill>
              </a:rPr>
              <a:t>f</a:t>
            </a:r>
            <a:r>
              <a:rPr lang="en-GB" altLang="x-none" sz="2000" dirty="0">
                <a:solidFill>
                  <a:schemeClr val="accent2"/>
                </a:solidFill>
              </a:rPr>
              <a:t>(</a:t>
            </a:r>
            <a:r>
              <a:rPr lang="en-GB" altLang="x-none" sz="2000" i="1" dirty="0">
                <a:solidFill>
                  <a:schemeClr val="accent2"/>
                </a:solidFill>
              </a:rPr>
              <a:t>x</a:t>
            </a:r>
            <a:r>
              <a:rPr lang="en-GB" altLang="x-none" sz="2000" dirty="0">
                <a:solidFill>
                  <a:schemeClr val="accent2"/>
                </a:solidFill>
              </a:rPr>
              <a:t>)</a:t>
            </a:r>
            <a:r>
              <a:rPr lang="en-GB" altLang="x-none" sz="2000" dirty="0"/>
              <a:t> </a:t>
            </a:r>
          </a:p>
          <a:p>
            <a:pPr>
              <a:spcBef>
                <a:spcPct val="35000"/>
              </a:spcBef>
            </a:pPr>
            <a:endParaRPr lang="en-GB" altLang="x-none" sz="2400" dirty="0" smtClean="0"/>
          </a:p>
          <a:p>
            <a:pPr>
              <a:spcBef>
                <a:spcPct val="35000"/>
              </a:spcBef>
            </a:pPr>
            <a:r>
              <a:rPr lang="en-GB" altLang="x-none" sz="2400" dirty="0" smtClean="0"/>
              <a:t>Instead </a:t>
            </a:r>
            <a:r>
              <a:rPr lang="en-GB" altLang="x-none" sz="2400" dirty="0"/>
              <a:t>of the password </a:t>
            </a:r>
            <a:r>
              <a:rPr lang="en-GB" altLang="x-none" sz="2400" i="1" dirty="0">
                <a:solidFill>
                  <a:schemeClr val="accent2"/>
                </a:solidFill>
              </a:rPr>
              <a:t>x</a:t>
            </a:r>
            <a:r>
              <a:rPr lang="en-GB" altLang="x-none" sz="2400" dirty="0"/>
              <a:t>, the value </a:t>
            </a:r>
            <a:r>
              <a:rPr lang="en-GB" altLang="x-none" sz="2400" i="1" dirty="0">
                <a:solidFill>
                  <a:schemeClr val="accent2"/>
                </a:solidFill>
              </a:rPr>
              <a:t>f</a:t>
            </a:r>
            <a:r>
              <a:rPr lang="en-GB" altLang="x-none" sz="2400" dirty="0">
                <a:solidFill>
                  <a:schemeClr val="accent2"/>
                </a:solidFill>
              </a:rPr>
              <a:t>(</a:t>
            </a:r>
            <a:r>
              <a:rPr lang="en-GB" altLang="x-none" sz="2400" i="1" dirty="0">
                <a:solidFill>
                  <a:schemeClr val="accent2"/>
                </a:solidFill>
              </a:rPr>
              <a:t>x</a:t>
            </a:r>
            <a:r>
              <a:rPr lang="en-GB" altLang="x-none" sz="2400" dirty="0">
                <a:solidFill>
                  <a:schemeClr val="accent2"/>
                </a:solidFill>
              </a:rPr>
              <a:t>)</a:t>
            </a:r>
            <a:r>
              <a:rPr lang="en-GB" altLang="x-none" sz="2400" dirty="0"/>
              <a:t> is stored in the password file; when a user logs in entering a password </a:t>
            </a:r>
            <a:r>
              <a:rPr lang="en-GB" altLang="x-none" sz="2400" i="1" dirty="0">
                <a:solidFill>
                  <a:schemeClr val="accent2"/>
                </a:solidFill>
              </a:rPr>
              <a:t>x’</a:t>
            </a:r>
            <a:r>
              <a:rPr lang="en-GB" altLang="x-none" sz="2400" dirty="0"/>
              <a:t>, the system applies the one-way function </a:t>
            </a:r>
            <a:r>
              <a:rPr lang="en-GB" altLang="x-none" sz="2400" i="1" dirty="0">
                <a:solidFill>
                  <a:schemeClr val="accent2"/>
                </a:solidFill>
              </a:rPr>
              <a:t>f </a:t>
            </a:r>
            <a:r>
              <a:rPr lang="en-GB" altLang="x-none" sz="2400" dirty="0"/>
              <a:t>and compares </a:t>
            </a:r>
            <a:r>
              <a:rPr lang="en-GB" altLang="x-none" sz="2400" i="1" dirty="0">
                <a:solidFill>
                  <a:schemeClr val="accent2"/>
                </a:solidFill>
              </a:rPr>
              <a:t>f</a:t>
            </a:r>
            <a:r>
              <a:rPr lang="en-GB" altLang="x-none" sz="2400" dirty="0">
                <a:solidFill>
                  <a:schemeClr val="accent2"/>
                </a:solidFill>
              </a:rPr>
              <a:t>(</a:t>
            </a:r>
            <a:r>
              <a:rPr lang="en-GB" altLang="x-none" sz="2400" i="1" dirty="0">
                <a:solidFill>
                  <a:schemeClr val="accent2"/>
                </a:solidFill>
              </a:rPr>
              <a:t>x’</a:t>
            </a:r>
            <a:r>
              <a:rPr lang="en-GB" altLang="x-none" sz="2400" dirty="0">
                <a:solidFill>
                  <a:schemeClr val="accent2"/>
                </a:solidFill>
              </a:rPr>
              <a:t>)</a:t>
            </a:r>
            <a:r>
              <a:rPr lang="en-GB" altLang="x-none" sz="2400" dirty="0"/>
              <a:t> with the expected value </a:t>
            </a:r>
            <a:r>
              <a:rPr lang="en-GB" altLang="x-none" sz="2400" i="1" dirty="0">
                <a:solidFill>
                  <a:schemeClr val="accent2"/>
                </a:solidFill>
              </a:rPr>
              <a:t>f</a:t>
            </a:r>
            <a:r>
              <a:rPr lang="en-GB" altLang="x-none" sz="2400" dirty="0">
                <a:solidFill>
                  <a:schemeClr val="accent2"/>
                </a:solidFill>
              </a:rPr>
              <a:t>(</a:t>
            </a:r>
            <a:r>
              <a:rPr lang="en-GB" altLang="x-none" sz="2400" i="1" dirty="0">
                <a:solidFill>
                  <a:schemeClr val="accent2"/>
                </a:solidFill>
              </a:rPr>
              <a:t>x</a:t>
            </a:r>
            <a:r>
              <a:rPr lang="en-GB" altLang="x-none" sz="2400" dirty="0" smtClean="0">
                <a:solidFill>
                  <a:schemeClr val="accent2"/>
                </a:solidFill>
              </a:rPr>
              <a:t>)</a:t>
            </a:r>
            <a:endParaRPr lang="en-GB" altLang="x-none" sz="2400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65714" y="5080001"/>
            <a:ext cx="5283200" cy="1163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Brute force attacks </a:t>
            </a:r>
            <a:r>
              <a:rPr lang="en-US" smtClean="0"/>
              <a:t>are no more possible?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685800"/>
            <a:ext cx="7298635" cy="502005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sz="2400" dirty="0" smtClean="0"/>
              <a:t>“The” example of </a:t>
            </a:r>
            <a:r>
              <a:rPr lang="en-US" sz="2400" dirty="0" err="1" smtClean="0"/>
              <a:t>IoT</a:t>
            </a:r>
            <a:r>
              <a:rPr lang="en-US" sz="2400" dirty="0" smtClean="0"/>
              <a:t>-based attack</a:t>
            </a:r>
          </a:p>
          <a:p>
            <a:pPr lvl="1"/>
            <a:r>
              <a:rPr lang="en-US" sz="2200" dirty="0" err="1" smtClean="0"/>
              <a:t>Mirai</a:t>
            </a:r>
            <a:r>
              <a:rPr lang="en-US" sz="2200" dirty="0" smtClean="0"/>
              <a:t> botnet</a:t>
            </a:r>
          </a:p>
          <a:p>
            <a:endParaRPr lang="en-US" sz="2400" dirty="0" smtClean="0"/>
          </a:p>
          <a:p>
            <a:r>
              <a:rPr lang="en-US" sz="2400" dirty="0" smtClean="0"/>
              <a:t>Basic security mechanisms</a:t>
            </a:r>
          </a:p>
          <a:p>
            <a:pPr lvl="1"/>
            <a:r>
              <a:rPr lang="en-US" sz="2200" dirty="0" smtClean="0"/>
              <a:t>Authentication</a:t>
            </a:r>
          </a:p>
          <a:p>
            <a:pPr lvl="1"/>
            <a:r>
              <a:rPr lang="en-US" sz="2200" dirty="0" smtClean="0"/>
              <a:t>Access Control</a:t>
            </a:r>
          </a:p>
          <a:p>
            <a:pPr lvl="1"/>
            <a:endParaRPr lang="en-US" sz="2200" dirty="0" smtClean="0"/>
          </a:p>
          <a:p>
            <a:r>
              <a:rPr lang="en-US" sz="2400" dirty="0" smtClean="0"/>
              <a:t>Recap questions and exercises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/>
          </a:p>
        </p:txBody>
      </p:sp>
      <p:pic>
        <p:nvPicPr>
          <p:cNvPr id="7170" name="Picture 2" descr="mage result for ind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15" y="2423160"/>
            <a:ext cx="3056034" cy="33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2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00225"/>
            <a:ext cx="10058400" cy="4371975"/>
          </a:xfrm>
        </p:spPr>
        <p:txBody>
          <a:bodyPr>
            <a:normAutofit/>
          </a:bodyPr>
          <a:lstStyle/>
          <a:p>
            <a:endParaRPr lang="en-GB" b="1" dirty="0" smtClean="0"/>
          </a:p>
          <a:p>
            <a:pPr>
              <a:spcBef>
                <a:spcPct val="35000"/>
              </a:spcBef>
            </a:pPr>
            <a:r>
              <a:rPr lang="en-GB" altLang="x-none" sz="2400" dirty="0" smtClean="0"/>
              <a:t>To </a:t>
            </a:r>
            <a:r>
              <a:rPr lang="en-GB" altLang="x-none" sz="2400" dirty="0"/>
              <a:t>slow down dictionary attacks, a </a:t>
            </a:r>
            <a:r>
              <a:rPr lang="en-GB" altLang="x-none" sz="2400" dirty="0">
                <a:solidFill>
                  <a:schemeClr val="accent2"/>
                </a:solidFill>
              </a:rPr>
              <a:t>salt</a:t>
            </a:r>
            <a:r>
              <a:rPr lang="en-GB" altLang="x-none" sz="2400" dirty="0"/>
              <a:t> is appended to the password before encryption and stored with the encrypted </a:t>
            </a:r>
            <a:r>
              <a:rPr lang="en-GB" altLang="x-none" sz="2400" dirty="0" smtClean="0"/>
              <a:t>password</a:t>
            </a:r>
            <a:endParaRPr lang="en-GB" altLang="x-none" sz="2400" dirty="0"/>
          </a:p>
          <a:p>
            <a:pPr lvl="1">
              <a:spcBef>
                <a:spcPct val="35000"/>
              </a:spcBef>
            </a:pPr>
            <a:endParaRPr lang="en-GB" altLang="x-none" sz="2000" dirty="0" smtClean="0"/>
          </a:p>
          <a:p>
            <a:pPr lvl="1">
              <a:spcBef>
                <a:spcPct val="35000"/>
              </a:spcBef>
            </a:pPr>
            <a:r>
              <a:rPr lang="en-GB" altLang="x-none" sz="2000" dirty="0" smtClean="0"/>
              <a:t>If </a:t>
            </a:r>
            <a:r>
              <a:rPr lang="en-GB" altLang="x-none" sz="2000" dirty="0"/>
              <a:t>two users have the same password, they will now have different entries in the file of encrypted </a:t>
            </a:r>
            <a:r>
              <a:rPr lang="en-GB" altLang="x-none" sz="2000" dirty="0" smtClean="0"/>
              <a:t>passwords</a:t>
            </a:r>
            <a:endParaRPr lang="en-GB" altLang="x-none" sz="2000" dirty="0"/>
          </a:p>
          <a:p>
            <a:pPr lvl="1">
              <a:spcBef>
                <a:spcPct val="35000"/>
              </a:spcBef>
            </a:pPr>
            <a:endParaRPr lang="en-GB" altLang="x-none" sz="2000" dirty="0" smtClean="0"/>
          </a:p>
          <a:p>
            <a:pPr lvl="1">
              <a:spcBef>
                <a:spcPct val="35000"/>
              </a:spcBef>
            </a:pPr>
            <a:r>
              <a:rPr lang="en-GB" altLang="x-none" sz="2000" dirty="0" smtClean="0"/>
              <a:t>Ex: </a:t>
            </a:r>
            <a:r>
              <a:rPr lang="en-GB" altLang="x-none" sz="2000" dirty="0"/>
              <a:t>Unix uses a 12 bit salt.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6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on cryptographic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Hashing </a:t>
            </a:r>
          </a:p>
          <a:p>
            <a:pPr lvl="1"/>
            <a:r>
              <a:rPr lang="en-US" dirty="0"/>
              <a:t>&gt;&gt;&gt; import </a:t>
            </a:r>
            <a:r>
              <a:rPr lang="en-US" dirty="0" err="1" smtClean="0"/>
              <a:t>hashlib</a:t>
            </a:r>
            <a:endParaRPr lang="en-US" dirty="0"/>
          </a:p>
          <a:p>
            <a:pPr lvl="1"/>
            <a:r>
              <a:rPr lang="en-US" dirty="0" smtClean="0"/>
              <a:t>&gt;&gt;&gt; </a:t>
            </a:r>
            <a:r>
              <a:rPr lang="en-US" dirty="0" err="1" smtClean="0"/>
              <a:t>str</a:t>
            </a:r>
            <a:r>
              <a:rPr lang="en-US" dirty="0" smtClean="0"/>
              <a:t> = </a:t>
            </a:r>
            <a:r>
              <a:rPr lang="en-US" b="1" i="1" dirty="0" smtClean="0">
                <a:solidFill>
                  <a:srgbClr val="FF0000"/>
                </a:solidFill>
              </a:rPr>
              <a:t>your favorite string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&gt;&gt;&gt; </a:t>
            </a:r>
            <a:r>
              <a:rPr lang="en-US" dirty="0"/>
              <a:t>hash = </a:t>
            </a:r>
            <a:r>
              <a:rPr lang="en-US" dirty="0" smtClean="0"/>
              <a:t>hashlib.sha256(</a:t>
            </a:r>
            <a:r>
              <a:rPr lang="en-US" dirty="0" err="1" smtClean="0"/>
              <a:t>str.encode</a:t>
            </a:r>
            <a:r>
              <a:rPr lang="en-US" dirty="0" smtClean="0"/>
              <a:t>(‘utf-8’)) </a:t>
            </a:r>
          </a:p>
          <a:p>
            <a:pPr lvl="1"/>
            <a:r>
              <a:rPr lang="en-US" dirty="0" smtClean="0"/>
              <a:t>&gt;&gt;&gt; </a:t>
            </a:r>
            <a:r>
              <a:rPr lang="en-US" dirty="0" err="1"/>
              <a:t>hash.hexdigest</a:t>
            </a:r>
            <a:r>
              <a:rPr lang="en-US" dirty="0" smtClean="0"/>
              <a:t>()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Try to change just a single character of </a:t>
            </a:r>
            <a:r>
              <a:rPr lang="en-US" b="1" i="1" dirty="0">
                <a:solidFill>
                  <a:srgbClr val="FF0000"/>
                </a:solidFill>
              </a:rPr>
              <a:t>your favorite string</a:t>
            </a:r>
            <a:r>
              <a:rPr lang="en-US" dirty="0" smtClean="0"/>
              <a:t> and see if the resulting hash differs from the previous one</a:t>
            </a:r>
          </a:p>
          <a:p>
            <a:r>
              <a:rPr lang="en-US" dirty="0" smtClean="0"/>
              <a:t>Do you think this is an important property of hash functions? </a:t>
            </a:r>
            <a:endParaRPr lang="en-US" dirty="0"/>
          </a:p>
          <a:p>
            <a:pPr lvl="1"/>
            <a:r>
              <a:rPr lang="en-US" dirty="0"/>
              <a:t>Think of guessing passwords and</a:t>
            </a:r>
            <a:r>
              <a:rPr lang="is-IS" dirty="0"/>
              <a:t> proceed to the next </a:t>
            </a:r>
            <a:r>
              <a:rPr lang="is-IS" dirty="0" smtClean="0"/>
              <a:t>exercise</a:t>
            </a:r>
          </a:p>
          <a:p>
            <a:r>
              <a:rPr lang="is-IS" dirty="0" smtClean="0"/>
              <a:t>Have a look at the documentation about hashlib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70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on salting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Salting </a:t>
            </a:r>
          </a:p>
          <a:p>
            <a:pPr lvl="1"/>
            <a:r>
              <a:rPr lang="en-US" dirty="0"/>
              <a:t>&gt;&gt;&gt; </a:t>
            </a:r>
            <a:r>
              <a:rPr lang="en-US" dirty="0" smtClean="0"/>
              <a:t>import </a:t>
            </a:r>
            <a:r>
              <a:rPr lang="en-US" dirty="0" err="1"/>
              <a:t>hashlib</a:t>
            </a:r>
            <a:r>
              <a:rPr lang="en-US" dirty="0"/>
              <a:t>, </a:t>
            </a:r>
            <a:r>
              <a:rPr lang="en-US" dirty="0" err="1" smtClean="0"/>
              <a:t>uuid</a:t>
            </a:r>
            <a:endParaRPr lang="en-US" dirty="0" smtClean="0"/>
          </a:p>
          <a:p>
            <a:pPr lvl="1"/>
            <a:r>
              <a:rPr lang="en-US" dirty="0" smtClean="0"/>
              <a:t>&gt;&gt;&gt; </a:t>
            </a:r>
            <a:r>
              <a:rPr lang="en-US" dirty="0"/>
              <a:t>salt </a:t>
            </a:r>
            <a:r>
              <a:rPr lang="en-US" dirty="0" smtClean="0"/>
              <a:t>= </a:t>
            </a:r>
            <a:r>
              <a:rPr lang="en-US" dirty="0" err="1" smtClean="0"/>
              <a:t>str</a:t>
            </a:r>
            <a:r>
              <a:rPr lang="en-US" dirty="0" smtClean="0"/>
              <a:t>(uuid.uuid4().hex)</a:t>
            </a:r>
          </a:p>
          <a:p>
            <a:pPr lvl="1"/>
            <a:r>
              <a:rPr lang="en-US" dirty="0" smtClean="0"/>
              <a:t>&gt;&gt;&gt; </a:t>
            </a:r>
            <a:r>
              <a:rPr lang="en-US" dirty="0" err="1" smtClean="0"/>
              <a:t>salted_hash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hashlib.sha512((</a:t>
            </a:r>
            <a:r>
              <a:rPr lang="en-US" dirty="0" err="1" smtClean="0"/>
              <a:t>str</a:t>
            </a:r>
            <a:r>
              <a:rPr lang="en-US" dirty="0" smtClean="0"/>
              <a:t> + salt).encode</a:t>
            </a:r>
            <a:r>
              <a:rPr lang="en-US" dirty="0"/>
              <a:t>(‘utf-8’)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&gt;&gt;&gt; </a:t>
            </a:r>
            <a:r>
              <a:rPr lang="en-US" dirty="0" err="1"/>
              <a:t>salted_hash</a:t>
            </a:r>
            <a:r>
              <a:rPr lang="en-US" dirty="0" err="1" smtClean="0"/>
              <a:t>.hexdigest</a:t>
            </a:r>
            <a:r>
              <a:rPr lang="en-US" dirty="0"/>
              <a:t>() </a:t>
            </a:r>
          </a:p>
          <a:p>
            <a:endParaRPr lang="en-US" dirty="0" smtClean="0"/>
          </a:p>
          <a:p>
            <a:r>
              <a:rPr lang="en-US" dirty="0" smtClean="0"/>
              <a:t>Why in previous exercise we use sha256 while here we use sha512?</a:t>
            </a:r>
          </a:p>
          <a:p>
            <a:r>
              <a:rPr lang="en-US" dirty="0" smtClean="0"/>
              <a:t>Understand what the uuid4 function does by having a look at the documentation of the </a:t>
            </a:r>
            <a:r>
              <a:rPr lang="en-US" dirty="0" err="1" smtClean="0"/>
              <a:t>uuid</a:t>
            </a:r>
            <a:r>
              <a:rPr lang="en-US" dirty="0" smtClean="0"/>
              <a:t> library</a:t>
            </a:r>
          </a:p>
          <a:p>
            <a:r>
              <a:rPr lang="en-US" dirty="0" smtClean="0"/>
              <a:t>Do you think that now we are better protected against password guessing?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42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92" y="891143"/>
            <a:ext cx="8162544" cy="59592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8" y="2129959"/>
            <a:ext cx="1320800" cy="17018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9936" y="-311066"/>
            <a:ext cx="10058400" cy="1609344"/>
          </a:xfrm>
        </p:spPr>
        <p:txBody>
          <a:bodyPr/>
          <a:lstStyle/>
          <a:p>
            <a:r>
              <a:rPr lang="en-US" dirty="0" smtClean="0"/>
              <a:t>Non technical mitigations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49935" y="4250724"/>
            <a:ext cx="156650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Words of wisdom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Not all authenticated users are created equal!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CONTROL: 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00225"/>
            <a:ext cx="10058400" cy="4371975"/>
          </a:xfrm>
        </p:spPr>
        <p:txBody>
          <a:bodyPr>
            <a:normAutofit/>
          </a:bodyPr>
          <a:lstStyle/>
          <a:p>
            <a:endParaRPr lang="en-GB" b="1" dirty="0" smtClean="0"/>
          </a:p>
          <a:p>
            <a:r>
              <a:rPr lang="en-GB" altLang="x-none" sz="2400" dirty="0"/>
              <a:t>Only privileged users must have </a:t>
            </a:r>
            <a:r>
              <a:rPr lang="en-GB" altLang="x-none" sz="2400" dirty="0">
                <a:solidFill>
                  <a:schemeClr val="accent2"/>
                </a:solidFill>
              </a:rPr>
              <a:t>write access</a:t>
            </a:r>
            <a:r>
              <a:rPr lang="en-GB" altLang="x-none" sz="2400" dirty="0"/>
              <a:t> to the password </a:t>
            </a:r>
            <a:r>
              <a:rPr lang="en-GB" altLang="x-none" sz="2400" dirty="0" smtClean="0"/>
              <a:t>file</a:t>
            </a:r>
            <a:endParaRPr lang="en-GB" altLang="x-none" sz="2400" dirty="0"/>
          </a:p>
          <a:p>
            <a:pPr lvl="1"/>
            <a:r>
              <a:rPr lang="en-GB" altLang="x-none" sz="2000" dirty="0"/>
              <a:t>Otherwise, an attacker could get access to the data of other users simply by changing their password, even if it is protected by cryptographic </a:t>
            </a:r>
            <a:r>
              <a:rPr lang="en-GB" altLang="x-none" sz="2000" dirty="0" smtClean="0"/>
              <a:t>means </a:t>
            </a:r>
            <a:endParaRPr lang="en-GB" altLang="x-none" sz="2000" dirty="0"/>
          </a:p>
          <a:p>
            <a:r>
              <a:rPr lang="en-GB" altLang="x-none" sz="2400" dirty="0"/>
              <a:t>If read access is restricted to privileged users, then passwords </a:t>
            </a:r>
            <a:r>
              <a:rPr lang="en-GB" altLang="x-none" sz="2400" b="1" dirty="0"/>
              <a:t>in theory </a:t>
            </a:r>
            <a:r>
              <a:rPr lang="en-GB" altLang="x-none" sz="2400" dirty="0"/>
              <a:t>could be stored </a:t>
            </a:r>
            <a:r>
              <a:rPr lang="en-GB" altLang="x-none" sz="2400" dirty="0" smtClean="0"/>
              <a:t>unencrypted </a:t>
            </a:r>
            <a:endParaRPr lang="en-GB" altLang="x-none" sz="2400" dirty="0"/>
          </a:p>
          <a:p>
            <a:r>
              <a:rPr lang="en-GB" altLang="x-none" sz="2400" dirty="0"/>
              <a:t>If password file contains data required by unprivileged users, passwords must be “encrypted”; such a file can still be used in dictionary </a:t>
            </a:r>
            <a:r>
              <a:rPr lang="en-GB" altLang="x-none" sz="2400" dirty="0" smtClean="0"/>
              <a:t>attacks</a:t>
            </a:r>
            <a:endParaRPr lang="en-GB" altLang="x-none" sz="2400" dirty="0"/>
          </a:p>
          <a:p>
            <a:pPr lvl="1"/>
            <a:r>
              <a:rPr lang="en-GB" altLang="x-none" sz="2000" dirty="0" smtClean="0"/>
              <a:t>Ex: </a:t>
            </a:r>
            <a:r>
              <a:rPr lang="en-GB" altLang="x-none" sz="2000" b="1" dirty="0" smtClean="0">
                <a:latin typeface="Courier New" charset="0"/>
              </a:rPr>
              <a:t>/</a:t>
            </a:r>
            <a:r>
              <a:rPr lang="en-GB" altLang="x-none" sz="2000" b="1" dirty="0" err="1">
                <a:latin typeface="Courier New" charset="0"/>
              </a:rPr>
              <a:t>etc</a:t>
            </a:r>
            <a:r>
              <a:rPr lang="en-GB" altLang="x-none" sz="2000" b="1" dirty="0">
                <a:latin typeface="Courier New" charset="0"/>
              </a:rPr>
              <a:t>/</a:t>
            </a:r>
            <a:r>
              <a:rPr lang="en-GB" altLang="x-none" sz="2000" b="1" dirty="0" err="1">
                <a:latin typeface="Courier New" charset="0"/>
              </a:rPr>
              <a:t>passwd</a:t>
            </a:r>
            <a:r>
              <a:rPr lang="en-GB" altLang="x-none" sz="2000" dirty="0"/>
              <a:t> </a:t>
            </a:r>
            <a:r>
              <a:rPr lang="en-GB" altLang="x-none" sz="2000" dirty="0" smtClean="0"/>
              <a:t>file in </a:t>
            </a:r>
            <a:r>
              <a:rPr lang="en-GB" altLang="x-none" sz="2000" dirty="0"/>
              <a:t>Unix; many versions of Unix thus store encrypted passwords in a shadow password file that is not publicly accessible.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S. Ranise - Security &amp; Trust (FBK)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6" y="1673817"/>
            <a:ext cx="8278368" cy="453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7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dirty="0" smtClean="0"/>
              <a:t>AC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11927"/>
            <a:ext cx="10058400" cy="4260273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</a:p>
          <a:p>
            <a:pPr lvl="1"/>
            <a:r>
              <a:rPr lang="en-US" dirty="0"/>
              <a:t>mediating requests to resources and data of a system and </a:t>
            </a:r>
            <a:endParaRPr lang="en-US" dirty="0" smtClean="0"/>
          </a:p>
          <a:p>
            <a:pPr lvl="1"/>
            <a:r>
              <a:rPr lang="en-US" dirty="0" smtClean="0"/>
              <a:t>determining </a:t>
            </a:r>
            <a:r>
              <a:rPr lang="en-US" dirty="0"/>
              <a:t>whether a request should be granted or denied </a:t>
            </a:r>
          </a:p>
          <a:p>
            <a:endParaRPr lang="en-US" dirty="0" smtClean="0"/>
          </a:p>
          <a:p>
            <a:r>
              <a:rPr lang="en-US" dirty="0" smtClean="0"/>
              <a:t>Flow: </a:t>
            </a:r>
            <a:r>
              <a:rPr lang="en-US" dirty="0"/>
              <a:t>user </a:t>
            </a:r>
            <a:r>
              <a:rPr lang="en-US" i="1" dirty="0"/>
              <a:t>u </a:t>
            </a:r>
            <a:r>
              <a:rPr lang="en-US" dirty="0"/>
              <a:t>wants to perform action </a:t>
            </a:r>
            <a:r>
              <a:rPr lang="en-US" i="1" dirty="0"/>
              <a:t>a </a:t>
            </a:r>
            <a:r>
              <a:rPr lang="en-US" dirty="0"/>
              <a:t>on resource </a:t>
            </a:r>
            <a:r>
              <a:rPr lang="en-US" i="1" dirty="0"/>
              <a:t>r </a:t>
            </a: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Access request (</a:t>
            </a:r>
            <a:r>
              <a:rPr lang="en-US" i="1" dirty="0" err="1" smtClean="0"/>
              <a:t>u</a:t>
            </a:r>
            <a:r>
              <a:rPr lang="en-US" dirty="0" err="1" smtClean="0"/>
              <a:t>,</a:t>
            </a:r>
            <a:r>
              <a:rPr lang="en-US" i="1" dirty="0" err="1" smtClean="0"/>
              <a:t>a</a:t>
            </a:r>
            <a:r>
              <a:rPr lang="en-US" dirty="0" err="1" smtClean="0"/>
              <a:t>,</a:t>
            </a:r>
            <a:r>
              <a:rPr lang="en-US" i="1" dirty="0" err="1" smtClean="0"/>
              <a:t>r</a:t>
            </a:r>
            <a:r>
              <a:rPr lang="en-US" dirty="0" smtClean="0"/>
              <a:t>) is sent to access control module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access control module returns grant/deny </a:t>
            </a:r>
            <a:endParaRPr lang="en-US" dirty="0" smtClean="0"/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answer = grant, then system allows </a:t>
            </a:r>
            <a:r>
              <a:rPr lang="en-US" i="1" dirty="0"/>
              <a:t>u </a:t>
            </a:r>
            <a:r>
              <a:rPr lang="en-US" dirty="0"/>
              <a:t>to perform </a:t>
            </a:r>
            <a:r>
              <a:rPr lang="en-US" i="1" dirty="0"/>
              <a:t>a </a:t>
            </a:r>
            <a:r>
              <a:rPr lang="en-US" dirty="0"/>
              <a:t>on </a:t>
            </a:r>
            <a:r>
              <a:rPr lang="en-US" i="1" dirty="0" smtClean="0"/>
              <a:t>r.                                                     Else u </a:t>
            </a:r>
            <a:r>
              <a:rPr lang="en-US" dirty="0"/>
              <a:t>is informed that cannot perform </a:t>
            </a:r>
            <a:r>
              <a:rPr lang="en-US" i="1" dirty="0"/>
              <a:t>a </a:t>
            </a:r>
            <a:r>
              <a:rPr lang="en-US" dirty="0"/>
              <a:t>on </a:t>
            </a:r>
            <a:r>
              <a:rPr lang="en-US" i="1" dirty="0"/>
              <a:t>r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model: ac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00225"/>
            <a:ext cx="10058400" cy="4371975"/>
          </a:xfrm>
        </p:spPr>
        <p:txBody>
          <a:bodyPr>
            <a:normAutofit/>
          </a:bodyPr>
          <a:lstStyle/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/>
              <a:t>The meaning of policies of the form “</a:t>
            </a:r>
            <a:r>
              <a:rPr lang="en-US" i="1" dirty="0"/>
              <a:t>a subject can perform some actions on an object</a:t>
            </a:r>
            <a:r>
              <a:rPr lang="en-US" dirty="0"/>
              <a:t>” can be given in terms of the Access Control Matrix (ACM) </a:t>
            </a:r>
          </a:p>
          <a:p>
            <a:r>
              <a:rPr lang="en-US" dirty="0"/>
              <a:t>Given all subjects and objects, the ACM enumerates what actions are allowed for each subject/object pair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02" y="3728720"/>
            <a:ext cx="89789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246888"/>
            <a:ext cx="10671048" cy="1609344"/>
          </a:xfrm>
        </p:spPr>
        <p:txBody>
          <a:bodyPr/>
          <a:lstStyle/>
          <a:p>
            <a:r>
              <a:rPr lang="en-US" dirty="0" smtClean="0"/>
              <a:t>enforcement mechanisms for </a:t>
            </a:r>
            <a:r>
              <a:rPr lang="en-US" smtClean="0"/>
              <a:t>AC matrix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36" y="884165"/>
            <a:ext cx="8107172" cy="539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94" y="2257663"/>
            <a:ext cx="7228875" cy="4456645"/>
          </a:xfrm>
        </p:spPr>
        <p:txBody>
          <a:bodyPr>
            <a:normAutofit/>
          </a:bodyPr>
          <a:lstStyle/>
          <a:p>
            <a:r>
              <a:rPr lang="en-US" dirty="0" smtClean="0"/>
              <a:t>Reasons of </a:t>
            </a:r>
            <a:r>
              <a:rPr lang="en-US" dirty="0" err="1" smtClean="0"/>
              <a:t>Mirai’s</a:t>
            </a:r>
            <a:r>
              <a:rPr lang="en-US" dirty="0" smtClean="0"/>
              <a:t> effectiveness</a:t>
            </a:r>
          </a:p>
          <a:p>
            <a:pPr lvl="1"/>
            <a:r>
              <a:rPr lang="en-US" dirty="0" smtClean="0"/>
              <a:t>Spreading based on Internet-wide scanning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Use of insecure default passwords in </a:t>
            </a:r>
            <a:r>
              <a:rPr lang="en-US" b="1" dirty="0" err="1" smtClean="0">
                <a:solidFill>
                  <a:srgbClr val="FF0000"/>
                </a:solidFill>
              </a:rPr>
              <a:t>IoT</a:t>
            </a:r>
            <a:r>
              <a:rPr lang="en-US" b="1" dirty="0" smtClean="0">
                <a:solidFill>
                  <a:srgbClr val="FF0000"/>
                </a:solidFill>
              </a:rPr>
              <a:t> products</a:t>
            </a:r>
          </a:p>
          <a:p>
            <a:pPr lvl="2"/>
            <a:r>
              <a:rPr lang="en-US" dirty="0"/>
              <a:t>MIRAI was able to infect over </a:t>
            </a:r>
            <a:r>
              <a:rPr lang="en-US" dirty="0">
                <a:solidFill>
                  <a:srgbClr val="FF0000"/>
                </a:solidFill>
              </a:rPr>
              <a:t>600,000 </a:t>
            </a:r>
            <a:r>
              <a:rPr lang="en-US" dirty="0" err="1">
                <a:solidFill>
                  <a:srgbClr val="FF0000"/>
                </a:solidFill>
              </a:rPr>
              <a:t>IoT</a:t>
            </a:r>
            <a:r>
              <a:rPr lang="en-US" dirty="0">
                <a:solidFill>
                  <a:srgbClr val="FF0000"/>
                </a:solidFill>
              </a:rPr>
              <a:t> devices </a:t>
            </a:r>
            <a:r>
              <a:rPr lang="en-US" dirty="0"/>
              <a:t>by simply exploiting a set of </a:t>
            </a:r>
            <a:r>
              <a:rPr lang="en-US" dirty="0" smtClean="0">
                <a:solidFill>
                  <a:srgbClr val="FF0000"/>
                </a:solidFill>
              </a:rPr>
              <a:t>61 </a:t>
            </a:r>
            <a:r>
              <a:rPr lang="en-US" dirty="0">
                <a:solidFill>
                  <a:srgbClr val="FF0000"/>
                </a:solidFill>
              </a:rPr>
              <a:t>well-known default </a:t>
            </a:r>
            <a:r>
              <a:rPr lang="en-US" dirty="0" err="1">
                <a:solidFill>
                  <a:srgbClr val="FF0000"/>
                </a:solidFill>
              </a:rPr>
              <a:t>IoT</a:t>
            </a:r>
            <a:r>
              <a:rPr lang="en-US" dirty="0">
                <a:solidFill>
                  <a:srgbClr val="FF0000"/>
                </a:solidFill>
              </a:rPr>
              <a:t> login/password</a:t>
            </a:r>
            <a:r>
              <a:rPr lang="en-US" dirty="0"/>
              <a:t> </a:t>
            </a:r>
            <a:r>
              <a:rPr lang="en-US" dirty="0" smtClean="0"/>
              <a:t>combinations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Simple botnet allows to infect heterogeneous devices</a:t>
            </a:r>
          </a:p>
          <a:p>
            <a:endParaRPr lang="en-US" dirty="0" smtClean="0"/>
          </a:p>
          <a:p>
            <a:r>
              <a:rPr lang="en-US" dirty="0" smtClean="0"/>
              <a:t>Impact of attacks</a:t>
            </a:r>
          </a:p>
          <a:p>
            <a:pPr lvl="1"/>
            <a:r>
              <a:rPr lang="en-US" dirty="0" smtClean="0"/>
              <a:t>Krebs on security</a:t>
            </a:r>
            <a:r>
              <a:rPr lang="en-US" dirty="0"/>
              <a:t>: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70C0"/>
                </a:solidFill>
              </a:rPr>
              <a:t>The </a:t>
            </a:r>
            <a:r>
              <a:rPr lang="en-US" b="1" dirty="0">
                <a:solidFill>
                  <a:srgbClr val="0070C0"/>
                </a:solidFill>
              </a:rPr>
              <a:t>Democratization of </a:t>
            </a:r>
            <a:r>
              <a:rPr lang="en-US" b="1" dirty="0" smtClean="0">
                <a:solidFill>
                  <a:srgbClr val="0070C0"/>
                </a:solidFill>
              </a:rPr>
              <a:t>Censorship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DYN (DNS provider): impossible to access popular web sites such as Amazon, Twitter, </a:t>
            </a:r>
            <a:r>
              <a:rPr lang="en-US" dirty="0" err="1" smtClean="0"/>
              <a:t>Paypal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Lonestar (telco): shutting down Internet for an entire country (Liberia)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94" y="65209"/>
            <a:ext cx="10324011" cy="2056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764" y="-286078"/>
            <a:ext cx="10058400" cy="1609344"/>
          </a:xfrm>
        </p:spPr>
        <p:txBody>
          <a:bodyPr/>
          <a:lstStyle/>
          <a:p>
            <a:r>
              <a:rPr lang="en-US" dirty="0" err="1" smtClean="0"/>
              <a:t>mirai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696789" y="1323266"/>
            <a:ext cx="378822" cy="36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0" y="1574899"/>
            <a:ext cx="142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600 </a:t>
            </a:r>
            <a:r>
              <a:rPr lang="en-US" dirty="0" err="1" smtClean="0"/>
              <a:t>Gbps</a:t>
            </a:r>
            <a:r>
              <a:rPr lang="en-US" i="1" dirty="0" smtClean="0"/>
              <a:t>!</a:t>
            </a:r>
            <a:endParaRPr lang="en-US" i="1" dirty="0"/>
          </a:p>
        </p:txBody>
      </p:sp>
      <p:pic>
        <p:nvPicPr>
          <p:cNvPr id="22532" name="Picture 4" descr="ormscr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4" y="880839"/>
            <a:ext cx="1252945" cy="10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irai geographic distrib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867" y="2391810"/>
            <a:ext cx="6387737" cy="38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52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DDoS? </a:t>
            </a:r>
          </a:p>
          <a:p>
            <a:endParaRPr lang="en-US" dirty="0"/>
          </a:p>
          <a:p>
            <a:r>
              <a:rPr lang="en-US" dirty="0" smtClean="0"/>
              <a:t>What is a botnet?</a:t>
            </a:r>
          </a:p>
          <a:p>
            <a:endParaRPr lang="en-US" dirty="0"/>
          </a:p>
          <a:p>
            <a:r>
              <a:rPr lang="en-US" dirty="0" smtClean="0"/>
              <a:t>What is authentication?</a:t>
            </a:r>
          </a:p>
          <a:p>
            <a:endParaRPr lang="en-US" dirty="0"/>
          </a:p>
          <a:p>
            <a:r>
              <a:rPr lang="en-US" dirty="0" smtClean="0"/>
              <a:t>What is access control?</a:t>
            </a:r>
          </a:p>
          <a:p>
            <a:endParaRPr lang="en-US" dirty="0"/>
          </a:p>
          <a:p>
            <a:r>
              <a:rPr lang="en-US" dirty="0" smtClean="0"/>
              <a:t>What are their relationships?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2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ge result for lesson learn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/>
          <a:stretch/>
        </p:blipFill>
        <p:spPr bwMode="auto">
          <a:xfrm>
            <a:off x="7327767" y="2193036"/>
            <a:ext cx="4773168" cy="3980688"/>
          </a:xfrm>
          <a:prstGeom prst="rect">
            <a:avLst/>
          </a:prstGeom>
          <a:blipFill dpi="0" rotWithShape="1">
            <a:blip r:embed="rId3"/>
            <a:srcRect/>
            <a:tile tx="0" ty="0" sx="60000" sy="59000" flip="none" algn="tl"/>
          </a:blipFill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smtClean="0"/>
              <a:t>Analysis of </a:t>
            </a:r>
            <a:r>
              <a:rPr lang="en-US" dirty="0" err="1" smtClean="0"/>
              <a:t>mirai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2121408"/>
            <a:ext cx="6779622" cy="405079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IoT</a:t>
            </a:r>
            <a:r>
              <a:rPr lang="en-US" dirty="0"/>
              <a:t> devices security has been neglected</a:t>
            </a:r>
          </a:p>
          <a:p>
            <a:pPr lvl="1"/>
            <a:r>
              <a:rPr lang="en-US" sz="2000" dirty="0"/>
              <a:t>No more default-open </a:t>
            </a:r>
            <a:r>
              <a:rPr lang="en-US" sz="2000" dirty="0" smtClean="0"/>
              <a:t>ports, rather </a:t>
            </a:r>
            <a:r>
              <a:rPr lang="en-US" sz="2000" dirty="0"/>
              <a:t>default-closed ports</a:t>
            </a:r>
          </a:p>
          <a:p>
            <a:pPr lvl="1"/>
            <a:r>
              <a:rPr lang="en-US" sz="2000" dirty="0"/>
              <a:t>Adopt default networking configurations limiting remote address access to those devices to local networks or specific providers </a:t>
            </a:r>
          </a:p>
          <a:p>
            <a:pPr lvl="1"/>
            <a:r>
              <a:rPr lang="en-US" sz="2000" dirty="0"/>
              <a:t>Principle of least privilege, set isolation boundaries</a:t>
            </a:r>
          </a:p>
          <a:p>
            <a:r>
              <a:rPr lang="en-US" dirty="0"/>
              <a:t>Adoption of automatic updates</a:t>
            </a:r>
          </a:p>
          <a:p>
            <a:pPr lvl="1"/>
            <a:r>
              <a:rPr lang="en-US" sz="2000" dirty="0"/>
              <a:t>Timely mechanism to patch bugs and vulnerabilities without burdening consumers with maintenance tasks or requiring a recall </a:t>
            </a:r>
          </a:p>
          <a:p>
            <a:pPr lvl="1"/>
            <a:r>
              <a:rPr lang="en-US" sz="2000" dirty="0"/>
              <a:t>Challenge: cryptographic primitives for resource-constrained devices to build PKI infrastructure for supporting trusted updates </a:t>
            </a:r>
          </a:p>
          <a:p>
            <a:r>
              <a:rPr lang="en-US" dirty="0"/>
              <a:t>Incentives for the security </a:t>
            </a:r>
            <a:r>
              <a:rPr lang="en-US" dirty="0" smtClean="0"/>
              <a:t>community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bug bounty programs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1300" dirty="0"/>
          </a:p>
        </p:txBody>
      </p:sp>
      <p:sp>
        <p:nvSpPr>
          <p:cNvPr id="5" name="Rounded Rectangle 4"/>
          <p:cNvSpPr/>
          <p:nvPr/>
        </p:nvSpPr>
        <p:spPr>
          <a:xfrm>
            <a:off x="8347166" y="4702629"/>
            <a:ext cx="2651760" cy="849085"/>
          </a:xfrm>
          <a:prstGeom prst="roundRect">
            <a:avLst/>
          </a:prstGeom>
          <a:blipFill>
            <a:blip r:embed="rId3"/>
            <a:tile tx="0" ty="0" sx="60000" sy="59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14/09/2017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7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Authn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b="1" dirty="0" smtClean="0"/>
              <a:t>Authentication</a:t>
            </a:r>
            <a:r>
              <a:rPr lang="en-US" dirty="0" smtClean="0"/>
              <a:t> = process </a:t>
            </a:r>
            <a:r>
              <a:rPr lang="en-US" dirty="0"/>
              <a:t>of verifying a user’s </a:t>
            </a:r>
            <a:r>
              <a:rPr lang="en-US" dirty="0" smtClean="0"/>
              <a:t>identity</a:t>
            </a:r>
          </a:p>
          <a:p>
            <a:r>
              <a:rPr lang="en-US" dirty="0" smtClean="0"/>
              <a:t>Two </a:t>
            </a:r>
            <a:r>
              <a:rPr lang="en-US" dirty="0"/>
              <a:t>reasons for authenticating a user:</a:t>
            </a:r>
          </a:p>
          <a:p>
            <a:pPr lvl="1"/>
            <a:r>
              <a:rPr lang="en-US" dirty="0"/>
              <a:t>The user identity is a parameter in </a:t>
            </a:r>
            <a:r>
              <a:rPr lang="en-US" b="1" dirty="0"/>
              <a:t>access control </a:t>
            </a:r>
            <a:r>
              <a:rPr lang="en-US" dirty="0" smtClean="0"/>
              <a:t>decisions</a:t>
            </a:r>
            <a:endParaRPr lang="en-US" dirty="0"/>
          </a:p>
          <a:p>
            <a:pPr lvl="1"/>
            <a:r>
              <a:rPr lang="en-US" dirty="0"/>
              <a:t>The user identity is recorded when logging security relevant events in an audit </a:t>
            </a:r>
            <a:r>
              <a:rPr lang="en-US" dirty="0" smtClean="0"/>
              <a:t>trail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b="1" dirty="0"/>
              <a:t>not</a:t>
            </a:r>
            <a:r>
              <a:rPr lang="en-US" dirty="0"/>
              <a:t> always </a:t>
            </a:r>
            <a:r>
              <a:rPr lang="en-US" b="1" dirty="0"/>
              <a:t>necessary</a:t>
            </a:r>
            <a:r>
              <a:rPr lang="en-US" dirty="0"/>
              <a:t> or desirable to base </a:t>
            </a:r>
            <a:r>
              <a:rPr lang="en-US" b="1" dirty="0"/>
              <a:t>access control</a:t>
            </a:r>
            <a:r>
              <a:rPr lang="en-US" dirty="0"/>
              <a:t> on user </a:t>
            </a:r>
            <a:r>
              <a:rPr lang="en-US" dirty="0" smtClean="0"/>
              <a:t>identities</a:t>
            </a:r>
          </a:p>
          <a:p>
            <a:r>
              <a:rPr lang="en-US" dirty="0" smtClean="0"/>
              <a:t>Much </a:t>
            </a:r>
            <a:r>
              <a:rPr lang="en-US" dirty="0"/>
              <a:t>stronger case for using identities in audit </a:t>
            </a:r>
            <a:r>
              <a:rPr lang="en-US" dirty="0" smtClean="0"/>
              <a:t>logs (</a:t>
            </a:r>
            <a:r>
              <a:rPr lang="en-US" b="1" dirty="0" smtClean="0"/>
              <a:t>auditability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S. Ranise - Security &amp; Trust (FBK)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0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</a:t>
            </a:r>
            <a:r>
              <a:rPr lang="en-US" dirty="0" err="1" smtClean="0"/>
              <a:t>authN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ct val="35000"/>
              </a:spcBef>
            </a:pPr>
            <a:endParaRPr lang="en-GB" altLang="x-none" dirty="0" smtClean="0"/>
          </a:p>
          <a:p>
            <a:r>
              <a:rPr lang="en-GB" altLang="x-none" sz="2400" dirty="0"/>
              <a:t>When logging on to a computer you enter</a:t>
            </a:r>
          </a:p>
          <a:p>
            <a:pPr lvl="1"/>
            <a:r>
              <a:rPr lang="en-GB" altLang="x-none" sz="2200" dirty="0"/>
              <a:t>user name and </a:t>
            </a:r>
          </a:p>
          <a:p>
            <a:pPr lvl="1"/>
            <a:r>
              <a:rPr lang="en-GB" altLang="x-none" sz="2200" dirty="0"/>
              <a:t>password</a:t>
            </a:r>
          </a:p>
          <a:p>
            <a:r>
              <a:rPr lang="en-GB" altLang="x-none" sz="2400" dirty="0" smtClean="0"/>
              <a:t>Entering user name:</a:t>
            </a:r>
            <a:endParaRPr lang="en-GB" altLang="x-none" sz="2400" dirty="0"/>
          </a:p>
          <a:p>
            <a:pPr lvl="1"/>
            <a:r>
              <a:rPr lang="en-GB" altLang="x-none" sz="2200" dirty="0"/>
              <a:t>You announce who you </a:t>
            </a:r>
            <a:r>
              <a:rPr lang="en-GB" altLang="x-none" sz="2200" dirty="0" smtClean="0"/>
              <a:t>are</a:t>
            </a:r>
            <a:endParaRPr lang="en-GB" altLang="x-none" sz="2200" dirty="0"/>
          </a:p>
          <a:p>
            <a:r>
              <a:rPr lang="en-GB" altLang="x-none" sz="2400" dirty="0" smtClean="0"/>
              <a:t>Entering password:</a:t>
            </a:r>
            <a:endParaRPr lang="en-GB" altLang="x-none" sz="2400" dirty="0"/>
          </a:p>
          <a:p>
            <a:pPr lvl="1"/>
            <a:r>
              <a:rPr lang="en-GB" altLang="x-none" sz="2200" dirty="0"/>
              <a:t>You prove that you are who you claim to </a:t>
            </a:r>
            <a:r>
              <a:rPr lang="en-GB" altLang="x-none" sz="2200" dirty="0" smtClean="0"/>
              <a:t>be</a:t>
            </a:r>
            <a:endParaRPr lang="en-GB" altLang="x-none" sz="2200" dirty="0"/>
          </a:p>
          <a:p>
            <a:endParaRPr lang="en-GB" altLang="x-none" sz="2400" i="1" dirty="0" smtClean="0"/>
          </a:p>
          <a:p>
            <a:r>
              <a:rPr lang="en-GB" altLang="x-none" sz="2400" i="1" dirty="0" smtClean="0"/>
              <a:t>Authentication </a:t>
            </a:r>
            <a:r>
              <a:rPr lang="en-GB" altLang="x-none" sz="2400" i="1" dirty="0"/>
              <a:t>by password</a:t>
            </a:r>
            <a:r>
              <a:rPr lang="en-GB" altLang="x-none" sz="2400" dirty="0"/>
              <a:t> is widely accepted and not too difficult to </a:t>
            </a:r>
            <a:r>
              <a:rPr lang="en-GB" altLang="x-none" sz="2400" dirty="0" smtClean="0"/>
              <a:t>implement</a:t>
            </a:r>
            <a:endParaRPr lang="en-GB" altLang="x-none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S. Ranise - Security &amp; Trust (FBK)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AUTHN: 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endParaRPr lang="en-GB" altLang="x-none" dirty="0" smtClean="0"/>
          </a:p>
          <a:p>
            <a:r>
              <a:rPr lang="en-GB" altLang="x-none" sz="2400" dirty="0"/>
              <a:t>Passwords should be </a:t>
            </a:r>
            <a:r>
              <a:rPr lang="en-GB" altLang="x-none" sz="2400" i="1" dirty="0"/>
              <a:t>secrets shared between the user and the system</a:t>
            </a:r>
            <a:r>
              <a:rPr lang="en-GB" altLang="x-none" sz="2400" dirty="0"/>
              <a:t> </a:t>
            </a:r>
            <a:endParaRPr lang="en-GB" altLang="x-none" sz="2400" dirty="0" smtClean="0"/>
          </a:p>
          <a:p>
            <a:r>
              <a:rPr lang="en-GB" altLang="x-none" sz="2400" dirty="0" smtClean="0"/>
              <a:t>How </a:t>
            </a:r>
            <a:r>
              <a:rPr lang="en-GB" altLang="x-none" sz="2400" dirty="0"/>
              <a:t>do you bootstrap a system so that the password ends up in the right places, but nowhere else? </a:t>
            </a:r>
          </a:p>
          <a:p>
            <a:r>
              <a:rPr lang="en-GB" altLang="x-none" sz="2400" i="1" dirty="0"/>
              <a:t>In an enterprise</a:t>
            </a:r>
            <a:r>
              <a:rPr lang="en-GB" altLang="x-none" sz="2400" dirty="0"/>
              <a:t>, users can collect their password </a:t>
            </a:r>
            <a:r>
              <a:rPr lang="en-GB" altLang="x-none" sz="2400" dirty="0" smtClean="0"/>
              <a:t>personally</a:t>
            </a:r>
            <a:endParaRPr lang="en-GB" altLang="x-none" sz="2400" dirty="0"/>
          </a:p>
          <a:p>
            <a:r>
              <a:rPr lang="en-GB" altLang="x-none" sz="2400" i="1" dirty="0"/>
              <a:t>Otherwise</a:t>
            </a:r>
            <a:r>
              <a:rPr lang="en-GB" altLang="x-none" sz="2400" dirty="0"/>
              <a:t>, the password could be sent by mail, email, or phone, or entered by the user on a web </a:t>
            </a:r>
            <a:r>
              <a:rPr lang="en-GB" altLang="x-none" sz="2400" dirty="0" smtClean="0"/>
              <a:t>page</a:t>
            </a:r>
            <a:endParaRPr lang="en-GB" altLang="x-none" sz="2400" dirty="0"/>
          </a:p>
          <a:p>
            <a:pPr lvl="1"/>
            <a:r>
              <a:rPr lang="en-GB" altLang="x-none" sz="2200" dirty="0" smtClean="0"/>
              <a:t>Who </a:t>
            </a:r>
            <a:r>
              <a:rPr lang="en-GB" altLang="x-none" sz="2200" dirty="0"/>
              <a:t>might intercept the message and who might actually pick it </a:t>
            </a:r>
            <a:r>
              <a:rPr lang="en-GB" altLang="x-none" sz="2200" dirty="0" smtClean="0"/>
              <a:t>up? </a:t>
            </a:r>
            <a:endParaRPr lang="en-GB" altLang="x-none" sz="2200" dirty="0"/>
          </a:p>
          <a:p>
            <a:pPr lvl="2"/>
            <a:r>
              <a:rPr lang="en-GB" altLang="x-none" dirty="0" smtClean="0"/>
              <a:t>Ex: </a:t>
            </a:r>
            <a:r>
              <a:rPr lang="en-GB" altLang="x-none" dirty="0"/>
              <a:t>a letter containing the password for an online bank account might be stolen or an impersonator may phone in asking for another user’s password</a:t>
            </a:r>
            <a:r>
              <a:rPr lang="en-GB" altLang="x-none" dirty="0" smtClean="0"/>
              <a:t>.</a:t>
            </a:r>
            <a:endParaRPr lang="en-GB" altLang="x-none" dirty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S. Ranise - Security &amp; Trust (FBK)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dirty="0"/>
              <a:t>Guessing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35000"/>
              </a:spcBef>
            </a:pPr>
            <a:r>
              <a:rPr lang="en-GB" altLang="x-none" dirty="0" smtClean="0"/>
              <a:t>Brute force (exhaustive search): </a:t>
            </a:r>
            <a:r>
              <a:rPr lang="en-GB" altLang="x-none" dirty="0"/>
              <a:t>try all possible combinations of valid symbols up to a certain </a:t>
            </a:r>
            <a:r>
              <a:rPr lang="en-GB" altLang="x-none" dirty="0" smtClean="0"/>
              <a:t>length</a:t>
            </a:r>
          </a:p>
          <a:p>
            <a:pPr>
              <a:spcBef>
                <a:spcPct val="35000"/>
              </a:spcBef>
            </a:pPr>
            <a:endParaRPr lang="en-GB" altLang="x-none" dirty="0"/>
          </a:p>
          <a:p>
            <a:pPr>
              <a:spcBef>
                <a:spcPct val="35000"/>
              </a:spcBef>
            </a:pPr>
            <a:r>
              <a:rPr lang="en-GB" altLang="x-none" dirty="0" smtClean="0"/>
              <a:t>Being smarter: search </a:t>
            </a:r>
            <a:r>
              <a:rPr lang="en-GB" altLang="x-none" dirty="0"/>
              <a:t>through a restricted name </a:t>
            </a:r>
            <a:r>
              <a:rPr lang="en-GB" altLang="x-none" dirty="0" smtClean="0"/>
              <a:t>space</a:t>
            </a:r>
          </a:p>
          <a:p>
            <a:pPr lvl="1">
              <a:spcBef>
                <a:spcPct val="35000"/>
              </a:spcBef>
            </a:pPr>
            <a:r>
              <a:rPr lang="en-GB" altLang="x-none" dirty="0" smtClean="0"/>
              <a:t>Ex: </a:t>
            </a:r>
            <a:r>
              <a:rPr lang="en-GB" altLang="x-none" dirty="0"/>
              <a:t>passwords </a:t>
            </a:r>
            <a:r>
              <a:rPr lang="en-GB" altLang="x-none" dirty="0" smtClean="0"/>
              <a:t>associated </a:t>
            </a:r>
            <a:r>
              <a:rPr lang="en-GB" altLang="x-none" dirty="0"/>
              <a:t>with a user like name, names of friends and relatives, car brand, car registration number, phone number,…, or try </a:t>
            </a:r>
            <a:r>
              <a:rPr lang="en-GB" altLang="x-none" dirty="0" smtClean="0"/>
              <a:t>popular passwords </a:t>
            </a:r>
            <a:r>
              <a:rPr lang="en-GB" altLang="x-none" dirty="0"/>
              <a:t>popular. </a:t>
            </a:r>
          </a:p>
          <a:p>
            <a:pPr lvl="1">
              <a:spcBef>
                <a:spcPct val="35000"/>
              </a:spcBef>
            </a:pPr>
            <a:r>
              <a:rPr lang="en-GB" altLang="x-none" dirty="0"/>
              <a:t>Typical </a:t>
            </a:r>
            <a:r>
              <a:rPr lang="en-GB" altLang="x-none" dirty="0" smtClean="0"/>
              <a:t>example: dictionary attack, i.e. </a:t>
            </a:r>
            <a:r>
              <a:rPr lang="en-GB" altLang="x-none" dirty="0"/>
              <a:t>trying all passwords from an on-line </a:t>
            </a:r>
            <a:r>
              <a:rPr lang="en-GB" altLang="x-none" dirty="0" smtClean="0"/>
              <a:t>dictionary</a:t>
            </a:r>
            <a:endParaRPr lang="en-GB" altLang="x-none" dirty="0"/>
          </a:p>
          <a:p>
            <a:pPr>
              <a:spcBef>
                <a:spcPct val="35000"/>
              </a:spcBef>
            </a:pPr>
            <a:endParaRPr lang="en-GB" altLang="x-none" dirty="0" smtClean="0"/>
          </a:p>
          <a:p>
            <a:pPr>
              <a:spcBef>
                <a:spcPct val="35000"/>
              </a:spcBef>
            </a:pPr>
            <a:r>
              <a:rPr lang="en-GB" altLang="x-none" dirty="0" smtClean="0"/>
              <a:t>You </a:t>
            </a:r>
            <a:r>
              <a:rPr lang="en-GB" altLang="x-none" dirty="0"/>
              <a:t>cannot prevent an attacker from accidentally guessing a valid password, but you can try to reduce the probability of a password </a:t>
            </a:r>
            <a:r>
              <a:rPr lang="en-GB" altLang="x-none" dirty="0" smtClean="0"/>
              <a:t>compromise</a:t>
            </a:r>
            <a:endParaRPr lang="en-GB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Ranise - Security &amp; Trust (FBK)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7311</TotalTime>
  <Words>1804</Words>
  <Application>Microsoft Macintosh PowerPoint</Application>
  <PresentationFormat>Widescreen</PresentationFormat>
  <Paragraphs>258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Courier New</vt:lpstr>
      <vt:lpstr>Rockwell</vt:lpstr>
      <vt:lpstr>Rockwell Condensed</vt:lpstr>
      <vt:lpstr>Rockwell Extra Bold</vt:lpstr>
      <vt:lpstr>Wingdings</vt:lpstr>
      <vt:lpstr>Arial</vt:lpstr>
      <vt:lpstr>Wood Type</vt:lpstr>
      <vt:lpstr>Basic security mechanisms</vt:lpstr>
      <vt:lpstr>contents</vt:lpstr>
      <vt:lpstr>mirai</vt:lpstr>
      <vt:lpstr>Analysis of mirai</vt:lpstr>
      <vt:lpstr>Authentication</vt:lpstr>
      <vt:lpstr>Authn</vt:lpstr>
      <vt:lpstr>User authN</vt:lpstr>
      <vt:lpstr>AUTHN: bootstrapping</vt:lpstr>
      <vt:lpstr>Guessing Passwords</vt:lpstr>
      <vt:lpstr>Mitigations</vt:lpstr>
      <vt:lpstr>Mitigations</vt:lpstr>
      <vt:lpstr>PowerPoint Presentation</vt:lpstr>
      <vt:lpstr>Mitigations</vt:lpstr>
      <vt:lpstr>Mitigations</vt:lpstr>
      <vt:lpstr>PowerPoint Presentation</vt:lpstr>
      <vt:lpstr>Mitigations</vt:lpstr>
      <vt:lpstr>technical mitigations</vt:lpstr>
      <vt:lpstr>Cryptographic hash</vt:lpstr>
      <vt:lpstr>Cryptographic hash</vt:lpstr>
      <vt:lpstr>SALTING</vt:lpstr>
      <vt:lpstr>Exercise on cryptographic hashing</vt:lpstr>
      <vt:lpstr>Exercise on salting</vt:lpstr>
      <vt:lpstr>Non technical mitigations</vt:lpstr>
      <vt:lpstr>Access control</vt:lpstr>
      <vt:lpstr>ACCESS CONTROL: an example</vt:lpstr>
      <vt:lpstr>ACCESS CONTROL</vt:lpstr>
      <vt:lpstr>AC definition</vt:lpstr>
      <vt:lpstr>The basic model: ac matrix</vt:lpstr>
      <vt:lpstr>enforcement mechanisms for AC matrix</vt:lpstr>
      <vt:lpstr>Recap 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</dc:title>
  <dc:creator>Silvio Ranise</dc:creator>
  <cp:lastModifiedBy>Silvio Ranise</cp:lastModifiedBy>
  <cp:revision>98</cp:revision>
  <cp:lastPrinted>2017-09-15T08:20:49Z</cp:lastPrinted>
  <dcterms:created xsi:type="dcterms:W3CDTF">2017-09-11T07:43:54Z</dcterms:created>
  <dcterms:modified xsi:type="dcterms:W3CDTF">2019-02-17T15:51:39Z</dcterms:modified>
</cp:coreProperties>
</file>